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Lst>
  <p:sldSz cy="5143500" cx="9144000"/>
  <p:notesSz cx="6858000" cy="9144000"/>
  <p:embeddedFontLst>
    <p:embeddedFont>
      <p:font typeface="Jost"/>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53" roundtripDataSignature="AMtx7mieYJDZprb5ORv900rpAo7tn+DJ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3EDFA9-117F-48A5-9EB0-8875882754BE}">
  <a:tblStyle styleId="{C23EDFA9-117F-48A5-9EB0-8875882754B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DFD3B84-0F9F-4E0F-9B00-18CF6511A00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penSans-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penSans-regular.fntdata"/><Relationship Id="rId4" Type="http://schemas.openxmlformats.org/officeDocument/2006/relationships/tableStyles" Target="tableStyles.xml"/><Relationship Id="rId148" Type="http://schemas.openxmlformats.org/officeDocument/2006/relationships/font" Target="fonts/Jost-boldItalic.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Jost-italic.fntdata"/><Relationship Id="rId6" Type="http://schemas.openxmlformats.org/officeDocument/2006/relationships/notesMaster" Target="notesMasters/notesMaster1.xml"/><Relationship Id="rId146" Type="http://schemas.openxmlformats.org/officeDocument/2006/relationships/font" Target="fonts/Jost-bold.fntdata"/><Relationship Id="rId7" Type="http://schemas.openxmlformats.org/officeDocument/2006/relationships/slide" Target="slides/slide1.xml"/><Relationship Id="rId145" Type="http://schemas.openxmlformats.org/officeDocument/2006/relationships/font" Target="fonts/Jost-regular.fntdata"/><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3" Type="http://customschemas.google.com/relationships/presentationmetadata" Target="metadata"/><Relationship Id="rId152" Type="http://schemas.openxmlformats.org/officeDocument/2006/relationships/font" Target="fonts/OpenSans-boldItalic.fntdata"/><Relationship Id="rId151"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45" name="Google Shape;245;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6" name="Google Shape;246;p1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52" name="Google Shape;1752;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68" name="Google Shape;1768;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82" name="Google Shape;1782;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96" name="Google Shape;179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13" name="Google Shape;1813;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29" name="Google Shape;1829;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47" name="Google Shape;1847;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64" name="Google Shape;1864;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78" name="Google Shape;187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92" name="Google Shape;189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2" name="Google Shape;262;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3" name="Google Shape;263;p1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07" name="Google Shape;190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21" name="Google Shape;1921;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41" name="Google Shape;1941;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55" name="Google Shape;1955;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73" name="Google Shape;1973;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87" name="Google Shape;198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02" name="Google Shape;2002;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16" name="Google Shape;2016;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30" name="Google Shape;2030;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44" name="Google Shape;2044;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4" name="Google Shape;284;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5" name="Google Shape;285;p1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57" name="Google Shape;2057;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71" name="Google Shape;2071;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86" name="Google Shape;2086;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02" name="Google Shape;2102;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18" name="Google Shape;211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36" name="Google Shape;2136;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51" name="Google Shape;2151;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75" name="Google Shape;2175;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90" name="Google Shape;2190;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4" name="Google Shape;30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5" name="Google Shape;305;p1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16" name="Google Shape;2216;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41" name="Google Shape;2241;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57" name="Google Shape;2257;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71" name="Google Shape;2271;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89" name="Google Shape;2289;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90" name="Google Shape;2290;p13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05" name="Google Shape;2305;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19" name="Google Shape;2319;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3" name="Google Shape;2333;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34" name="Google Shape;2334;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35" name="Google Shape;2335;p13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5" name="Google Shape;32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6" name="Google Shape;326;p1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7" name="Google Shape;357;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8" name="Google Shape;358;p1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3" name="Google Shape;373;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4" name="Google Shape;374;p1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90" name="Google Shape;39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1" name="Google Shape;391;p1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8" name="Google Shape;408;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9" name="Google Shape;409;p1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5" name="Google Shape;11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6" name="Google Shape;116;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25" name="Google Shape;425;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6" name="Google Shape;426;p2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3" name="Google Shape;44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67" name="Google Shape;467;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 name="Google Shape;468;p2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3" name="Google Shape;483;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4" name="Google Shape;484;p2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99" name="Google Shape;49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00" name="Google Shape;500;p2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9" name="Google Shape;519;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0" name="Google Shape;520;p2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7" name="Google Shape;537;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8" name="Google Shape;538;p2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4" name="Google Shape;554;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5" name="Google Shape;555;p2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1" name="Google Shape;571;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2" name="Google Shape;572;p2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8" name="Google Shape;588;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9" name="Google Shape;589;p2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0" name="Google Shape;13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 name="Google Shape;131;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3" name="Google Shape;623;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4" name="Google Shape;624;p3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42" name="Google Shape;642;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43" name="Google Shape;643;p3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71" name="Google Shape;671;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72" name="Google Shape;672;p3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90" name="Google Shape;690;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91" name="Google Shape;691;p3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08" name="Google Shape;708;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09" name="Google Shape;709;p3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41" name="Google Shape;741;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42" name="Google Shape;742;p3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62" name="Google Shape;762;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63" name="Google Shape;763;p3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37" name="Google Shape;837;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38" name="Google Shape;838;p4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56" name="Google Shape;856;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57" name="Google Shape;857;p4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0" name="Google Shape;160;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1" name="Google Shape;161;p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64" name="Google Shape;964;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5" name="Google Shape;965;p5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83" name="Google Shape;983;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84" name="Google Shape;984;p5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01" name="Google Shape;1001;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2" name="Google Shape;1002;p5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19" name="Google Shape;1019;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0" name="Google Shape;1020;p5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39" name="Google Shape;1039;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40" name="Google Shape;1040;p5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76" name="Google Shape;1076;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77" name="Google Shape;1077;p5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95" name="Google Shape;1095;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96" name="Google Shape;1096;p5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13" name="Google Shape;1113;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4" name="Google Shape;1114;p5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7" name="Google Shape;17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8" name="Google Shape;178;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37" name="Google Shape;1137;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38" name="Google Shape;1138;p61: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53" name="Google Shape;1153;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4" name="Google Shape;1154;p6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67" name="Google Shape;1167;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68" name="Google Shape;1168;p6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85" name="Google Shape;1185;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6" name="Google Shape;1186;p6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98" name="Google Shape;1198;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99" name="Google Shape;1199;p6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11" name="Google Shape;1211;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2" name="Google Shape;1212;p6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29" name="Google Shape;1229;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30" name="Google Shape;1230;p6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46" name="Google Shape;1246;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7" name="Google Shape;1247;p6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63" name="Google Shape;126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4" name="Google Shape;19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5" name="Google Shape;195;p7: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79" name="Google Shape;1279;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80" name="Google Shape;1280;p7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4" name="Google Shape;1314;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5" name="Google Shape;1315;p72: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32" name="Google Shape;1332;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3" name="Google Shape;1333;p73: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9" name="Google Shape;1349;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50" name="Google Shape;1350;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51" name="Google Shape;1351;p74: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72" name="Google Shape;1372;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73" name="Google Shape;1373;p75: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87" name="Google Shape;1387;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02" name="Google Shape;140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100"/>
              <a:buNone/>
            </a:pPr>
            <a:r>
              <a:t/>
            </a:r>
            <a:endParaRPr/>
          </a:p>
        </p:txBody>
      </p:sp>
      <p:sp>
        <p:nvSpPr>
          <p:cNvPr id="1417" name="Google Shape;1417;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31" name="Google Shape;143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1" name="Google Shape;211;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2" name="Google Shape;212;p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74" name="Google Shape;1474;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90" name="Google Shape;149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04" name="Google Shape;1504;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20" name="Google Shape;152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34" name="Google Shape;1534;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51" name="Google Shape;1551;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79" name="Google Shape;157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8" name="Google Shape;228;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9" name="Google Shape;229;p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MIT-WPU</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95" name="Google Shape;1595;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41" name="Google Shape;1641;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55" name="Google Shape;165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70" name="Google Shape;167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84" name="Google Shape;168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04" name="Google Shape;170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24" name="Google Shape;1724;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38" name="Google Shape;1738;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 name="Shape 14"/>
        <p:cNvGrpSpPr/>
        <p:nvPr/>
      </p:nvGrpSpPr>
      <p:grpSpPr>
        <a:xfrm>
          <a:off x="0" y="0"/>
          <a:ext cx="0" cy="0"/>
          <a:chOff x="0" y="0"/>
          <a:chExt cx="0" cy="0"/>
        </a:xfrm>
      </p:grpSpPr>
      <p:sp>
        <p:nvSpPr>
          <p:cNvPr id="15" name="Google Shape;15;p140"/>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40"/>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1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1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49"/>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9"/>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9"/>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49"/>
          <p:cNvSpPr/>
          <p:nvPr>
            <p:ph idx="2" type="pic"/>
          </p:nvPr>
        </p:nvSpPr>
        <p:spPr>
          <a:xfrm>
            <a:off x="11" y="0"/>
            <a:ext cx="9143989" cy="3686307"/>
          </a:xfrm>
          <a:prstGeom prst="rect">
            <a:avLst/>
          </a:prstGeom>
          <a:noFill/>
          <a:ln>
            <a:noFill/>
          </a:ln>
        </p:spPr>
      </p:sp>
      <p:sp>
        <p:nvSpPr>
          <p:cNvPr id="84" name="Google Shape;84;p149"/>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85" name="Google Shape;85;p1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5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150"/>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1" name="Google Shape;91;p1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51"/>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1"/>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1"/>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151"/>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9" name="Google Shape;99;p1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4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141"/>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3" name="Google Shape;23;p1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1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sp>
        <p:nvSpPr>
          <p:cNvPr id="27" name="Google Shape;27;p142"/>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42"/>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42"/>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142"/>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31" name="Google Shape;31;p1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1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142"/>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5" name="Shape 35"/>
        <p:cNvGrpSpPr/>
        <p:nvPr/>
      </p:nvGrpSpPr>
      <p:grpSpPr>
        <a:xfrm>
          <a:off x="0" y="0"/>
          <a:ext cx="0" cy="0"/>
          <a:chOff x="0" y="0"/>
          <a:chExt cx="0" cy="0"/>
        </a:xfrm>
      </p:grpSpPr>
      <p:sp>
        <p:nvSpPr>
          <p:cNvPr id="36" name="Google Shape;36;p14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1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1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14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44"/>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44"/>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144"/>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45" name="Google Shape;45;p1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1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144"/>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4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45"/>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2" name="Google Shape;52;p145"/>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3" name="Google Shape;53;p1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4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6"/>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59" name="Google Shape;59;p146"/>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146"/>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61" name="Google Shape;61;p146"/>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2" name="Google Shape;62;p1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47"/>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148"/>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8"/>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8"/>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48"/>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5" name="Google Shape;75;p148"/>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76" name="Google Shape;76;p148"/>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48"/>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9"/>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39"/>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3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39"/>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0" name="Google Shape;10;p1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1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39"/>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26.png"/><Relationship Id="rId4" Type="http://schemas.openxmlformats.org/officeDocument/2006/relationships/image" Target="../media/image1.png"/><Relationship Id="rId5" Type="http://schemas.openxmlformats.org/officeDocument/2006/relationships/image" Target="../media/image132.png"/><Relationship Id="rId6" Type="http://schemas.openxmlformats.org/officeDocument/2006/relationships/image" Target="../media/image1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31.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45.png"/><Relationship Id="rId4" Type="http://schemas.openxmlformats.org/officeDocument/2006/relationships/image" Target="../media/image141.png"/><Relationship Id="rId5"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9.png"/><Relationship Id="rId4" Type="http://schemas.openxmlformats.org/officeDocument/2006/relationships/image" Target="../media/image134.png"/><Relationship Id="rId5"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developer.mozilla.org/en-US/docs/Web/HTTP/Methods/GET" TargetMode="External"/><Relationship Id="rId9" Type="http://schemas.openxmlformats.org/officeDocument/2006/relationships/image" Target="../media/image1.png"/><Relationship Id="rId5" Type="http://schemas.openxmlformats.org/officeDocument/2006/relationships/hyperlink" Target="https://developer.mozilla.org/en-US/docs/Web/HTTP/Methods/PUT" TargetMode="External"/><Relationship Id="rId6" Type="http://schemas.openxmlformats.org/officeDocument/2006/relationships/hyperlink" Target="https://developer.mozilla.org/en-US/docs/Web/HTTP/Methods/POST" TargetMode="External"/><Relationship Id="rId7" Type="http://schemas.openxmlformats.org/officeDocument/2006/relationships/hyperlink" Target="https://developer.mozilla.org/en-US/docs/Web/HTTP/Methods/HEAD" TargetMode="External"/><Relationship Id="rId8" Type="http://schemas.openxmlformats.org/officeDocument/2006/relationships/hyperlink" Target="https://developer.mozilla.org/en-US/docs/Web/HTTP/Methods/OPTION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1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37.png"/><Relationship Id="rId4" Type="http://schemas.openxmlformats.org/officeDocument/2006/relationships/image" Target="../media/image1.png"/><Relationship Id="rId9" Type="http://schemas.openxmlformats.org/officeDocument/2006/relationships/image" Target="../media/image140.png"/><Relationship Id="rId5" Type="http://schemas.openxmlformats.org/officeDocument/2006/relationships/image" Target="../media/image136.png"/><Relationship Id="rId6" Type="http://schemas.openxmlformats.org/officeDocument/2006/relationships/image" Target="../media/image143.png"/><Relationship Id="rId7" Type="http://schemas.openxmlformats.org/officeDocument/2006/relationships/image" Target="../media/image147.png"/><Relationship Id="rId8" Type="http://schemas.openxmlformats.org/officeDocument/2006/relationships/image" Target="../media/image1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42.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136.png"/><Relationship Id="rId5" Type="http://schemas.openxmlformats.org/officeDocument/2006/relationships/image" Target="../media/image143.png"/><Relationship Id="rId6" Type="http://schemas.openxmlformats.org/officeDocument/2006/relationships/image" Target="../media/image147.png"/><Relationship Id="rId7" Type="http://schemas.openxmlformats.org/officeDocument/2006/relationships/image" Target="../media/image138.png"/><Relationship Id="rId8" Type="http://schemas.openxmlformats.org/officeDocument/2006/relationships/image" Target="../media/image1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56.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155.png"/><Relationship Id="rId5" Type="http://schemas.openxmlformats.org/officeDocument/2006/relationships/image" Target="../media/image1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57.png"/><Relationship Id="rId4" Type="http://schemas.openxmlformats.org/officeDocument/2006/relationships/image" Target="../media/image1.png"/><Relationship Id="rId5" Type="http://schemas.openxmlformats.org/officeDocument/2006/relationships/image" Target="../media/image1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53.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61.pn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61.png"/><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65.png"/><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63.pn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71.png"/><Relationship Id="rId4" Type="http://schemas.openxmlformats.org/officeDocument/2006/relationships/image" Target="../media/image1.png"/><Relationship Id="rId5" Type="http://schemas.openxmlformats.org/officeDocument/2006/relationships/image" Target="../media/image1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70.png"/><Relationship Id="rId4" Type="http://schemas.openxmlformats.org/officeDocument/2006/relationships/image" Target="../media/image162.png"/></Relationships>
</file>

<file path=ppt/slides/_rels/slide131.xml.rels><?xml version="1.0" encoding="UTF-8" standalone="yes"?><Relationships xmlns="http://schemas.openxmlformats.org/package/2006/relationships"><Relationship Id="rId11" Type="http://schemas.openxmlformats.org/officeDocument/2006/relationships/image" Target="../media/image184.png"/><Relationship Id="rId10" Type="http://schemas.openxmlformats.org/officeDocument/2006/relationships/image" Target="../media/image173.png"/><Relationship Id="rId13" Type="http://schemas.openxmlformats.org/officeDocument/2006/relationships/image" Target="../media/image180.png"/><Relationship Id="rId12" Type="http://schemas.openxmlformats.org/officeDocument/2006/relationships/image" Target="../media/image177.png"/><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7.png"/><Relationship Id="rId4" Type="http://schemas.openxmlformats.org/officeDocument/2006/relationships/image" Target="../media/image1.png"/><Relationship Id="rId9" Type="http://schemas.openxmlformats.org/officeDocument/2006/relationships/image" Target="../media/image169.png"/><Relationship Id="rId14" Type="http://schemas.openxmlformats.org/officeDocument/2006/relationships/image" Target="../media/image182.png"/><Relationship Id="rId5" Type="http://schemas.openxmlformats.org/officeDocument/2006/relationships/image" Target="../media/image168.png"/><Relationship Id="rId6" Type="http://schemas.openxmlformats.org/officeDocument/2006/relationships/image" Target="../media/image174.png"/><Relationship Id="rId7" Type="http://schemas.openxmlformats.org/officeDocument/2006/relationships/image" Target="../media/image176.png"/><Relationship Id="rId8" Type="http://schemas.openxmlformats.org/officeDocument/2006/relationships/image" Target="../media/image17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79.png"/><Relationship Id="rId4" Type="http://schemas.openxmlformats.org/officeDocument/2006/relationships/image" Target="../media/image1.png"/><Relationship Id="rId5" Type="http://schemas.openxmlformats.org/officeDocument/2006/relationships/image" Target="../media/image17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78.png"/><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83.pn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hyperlink" Target="https://nptel.ac.in/courses/106/105/106105080/" TargetMode="External"/><Relationship Id="rId4" Type="http://schemas.openxmlformats.org/officeDocument/2006/relationships/hyperlink" Target="https://nptel.ac.in/courses/106/106/106106091/" TargetMode="External"/><Relationship Id="rId9" Type="http://schemas.openxmlformats.org/officeDocument/2006/relationships/hyperlink" Target="https://www.edx.org/course/introduction-to-networking?index=product&amp;queryID=0befdc538866babf2facfdc2dce06204&amp;position=1" TargetMode="External"/><Relationship Id="rId5" Type="http://schemas.openxmlformats.org/officeDocument/2006/relationships/hyperlink" Target="https://nptel.ac.in/courses/106/105/106105081/" TargetMode="External"/><Relationship Id="rId6" Type="http://schemas.openxmlformats.org/officeDocument/2006/relationships/hyperlink" Target="https://nptel.ac.in/courses/106/105/106105183/" TargetMode="External"/><Relationship Id="rId7" Type="http://schemas.openxmlformats.org/officeDocument/2006/relationships/hyperlink" Target="https://ocw.mit.edu/courses/electrical-engineering-and-computer-science/6-829-computer-networks-fall-2002/index.htm" TargetMode="External"/><Relationship Id="rId8" Type="http://schemas.openxmlformats.org/officeDocument/2006/relationships/hyperlink" Target="https://www.coursera.org/learn/computer-networking"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35.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16.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developer.mozilla.org/en-US/docs/Web/HTTP/Methods/GET" TargetMode="External"/><Relationship Id="rId4" Type="http://schemas.openxmlformats.org/officeDocument/2006/relationships/hyperlink" Target="https://developer.mozilla.org/en-US/docs/Web/HTTP/Methods/PUT" TargetMode="External"/><Relationship Id="rId5" Type="http://schemas.openxmlformats.org/officeDocument/2006/relationships/hyperlink" Target="https://developer.mozilla.org/en-US/docs/Web/HTTP/Methods/POST" TargetMode="External"/><Relationship Id="rId6" Type="http://schemas.openxmlformats.org/officeDocument/2006/relationships/hyperlink" Target="https://developer.mozilla.org/en-US/docs/Web/HTTP/Methods/HEAD" TargetMode="External"/><Relationship Id="rId7" Type="http://schemas.openxmlformats.org/officeDocument/2006/relationships/hyperlink" Target="https://developer.mozilla.org/en-US/docs/Web/HTTP/Methods/OPTI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hyperlink" Target="http://www.ssgmce.com/" TargetMode="External"/><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71.png"/><Relationship Id="rId5" Type="http://schemas.openxmlformats.org/officeDocument/2006/relationships/image" Target="../media/image78.png"/><Relationship Id="rId6" Type="http://schemas.openxmlformats.org/officeDocument/2006/relationships/image" Target="../media/image64.png"/><Relationship Id="rId7"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76.png"/><Relationship Id="rId6"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4.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image" Target="../media/image70.png"/><Relationship Id="rId6" Type="http://schemas.openxmlformats.org/officeDocument/2006/relationships/image" Target="../media/image87.png"/><Relationship Id="rId7"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93.png"/><Relationship Id="rId6" Type="http://schemas.openxmlformats.org/officeDocument/2006/relationships/image" Target="../media/image82.png"/><Relationship Id="rId7"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4.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95.png"/><Relationship Id="rId6"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0.png"/><Relationship Id="rId4" Type="http://schemas.openxmlformats.org/officeDocument/2006/relationships/image" Target="../media/image1.png"/><Relationship Id="rId5"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9.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8.png"/><Relationship Id="rId4" Type="http://schemas.openxmlformats.org/officeDocument/2006/relationships/image" Target="../media/image92.png"/><Relationship Id="rId5"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01.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6.png"/><Relationship Id="rId4" Type="http://schemas.openxmlformats.org/officeDocument/2006/relationships/image" Target="../media/image83.png"/><Relationship Id="rId5"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0.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0.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8.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08.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9.jp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0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11.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2.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05.png"/><Relationship Id="rId4" Type="http://schemas.openxmlformats.org/officeDocument/2006/relationships/image" Target="../media/image114.png"/><Relationship Id="rId5" Type="http://schemas.openxmlformats.org/officeDocument/2006/relationships/image" Target="../media/image110.png"/><Relationship Id="rId6"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18.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9.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3.png"/><Relationship Id="rId4" Type="http://schemas.openxmlformats.org/officeDocument/2006/relationships/image" Target="../media/image11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4.png"/><Relationship Id="rId4" Type="http://schemas.openxmlformats.org/officeDocument/2006/relationships/image" Target="../media/image116.png"/><Relationship Id="rId5" Type="http://schemas.openxmlformats.org/officeDocument/2006/relationships/image" Target="../media/image119.png"/><Relationship Id="rId6"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25.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27.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15.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22.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20.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24.png"/><Relationship Id="rId4" Type="http://schemas.openxmlformats.org/officeDocument/2006/relationships/image" Target="../media/image128.png"/><Relationship Id="rId9" Type="http://schemas.openxmlformats.org/officeDocument/2006/relationships/image" Target="../media/image1.png"/><Relationship Id="rId5" Type="http://schemas.openxmlformats.org/officeDocument/2006/relationships/image" Target="../media/image123.png"/><Relationship Id="rId6" Type="http://schemas.openxmlformats.org/officeDocument/2006/relationships/image" Target="../media/image130.png"/><Relationship Id="rId7" Type="http://schemas.openxmlformats.org/officeDocument/2006/relationships/image" Target="../media/image129.png"/><Relationship Id="rId8" Type="http://schemas.openxmlformats.org/officeDocument/2006/relationships/image" Target="../media/image1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4294967295" type="subTitle"/>
          </p:nvPr>
        </p:nvSpPr>
        <p:spPr>
          <a:xfrm>
            <a:off x="1582863" y="3512205"/>
            <a:ext cx="5781675" cy="36195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accent1"/>
              </a:buClr>
              <a:buSzPts val="1500"/>
              <a:buFont typeface="Calibri"/>
              <a:buNone/>
            </a:pPr>
            <a:r>
              <a:rPr b="1" i="0" lang="en-US" sz="1500" u="none" cap="none" strike="noStrike">
                <a:solidFill>
                  <a:srgbClr val="3F3F3F"/>
                </a:solidFill>
                <a:latin typeface="Times New Roman"/>
                <a:ea typeface="Times New Roman"/>
                <a:cs typeface="Times New Roman"/>
                <a:sym typeface="Times New Roman"/>
              </a:rPr>
              <a:t>School of Computer Engineering and Technology (SCET)</a:t>
            </a:r>
            <a:endParaRPr b="1" i="0" sz="1500" u="none" cap="none" strike="noStrike">
              <a:solidFill>
                <a:srgbClr val="3F3F3F"/>
              </a:solidFill>
              <a:latin typeface="Times New Roman"/>
              <a:ea typeface="Times New Roman"/>
              <a:cs typeface="Times New Roman"/>
              <a:sym typeface="Times New Roman"/>
            </a:endParaRPr>
          </a:p>
        </p:txBody>
      </p:sp>
      <p:pic>
        <p:nvPicPr>
          <p:cNvPr id="107" name="Google Shape;107;p1"/>
          <p:cNvPicPr preferRelativeResize="0"/>
          <p:nvPr/>
        </p:nvPicPr>
        <p:blipFill rotWithShape="1">
          <a:blip r:embed="rId3">
            <a:alphaModFix/>
          </a:blip>
          <a:srcRect b="0" l="0" r="0" t="0"/>
          <a:stretch/>
        </p:blipFill>
        <p:spPr>
          <a:xfrm>
            <a:off x="651129" y="323850"/>
            <a:ext cx="7645145" cy="1552575"/>
          </a:xfrm>
          <a:prstGeom prst="rect">
            <a:avLst/>
          </a:prstGeom>
          <a:noFill/>
          <a:ln>
            <a:noFill/>
          </a:ln>
          <a:effectLst>
            <a:outerShdw blurRad="292100" rotWithShape="0" algn="tl" dir="2700000" dist="139700">
              <a:srgbClr val="333333">
                <a:alpha val="64705"/>
              </a:srgbClr>
            </a:outerShdw>
          </a:effectLst>
        </p:spPr>
      </p:pic>
      <p:sp>
        <p:nvSpPr>
          <p:cNvPr id="108" name="Google Shape;108;p1"/>
          <p:cNvSpPr/>
          <p:nvPr/>
        </p:nvSpPr>
        <p:spPr>
          <a:xfrm>
            <a:off x="0" y="2347223"/>
            <a:ext cx="8312369" cy="53091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Computer Networks</a:t>
            </a:r>
            <a:endParaRPr b="0" i="0" sz="2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CET2005B</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Times New Roman"/>
                <a:ea typeface="Times New Roman"/>
                <a:cs typeface="Times New Roman"/>
                <a:sym typeface="Times New Roman"/>
              </a:rPr>
              <a:t>	</a:t>
            </a:r>
            <a:endParaRPr b="0" i="0" sz="3000" u="none" cap="none" strike="noStrike">
              <a:solidFill>
                <a:schemeClr val="dk1"/>
              </a:solidFill>
              <a:latin typeface="Times New Roman"/>
              <a:ea typeface="Times New Roman"/>
              <a:cs typeface="Times New Roman"/>
              <a:sym typeface="Times New Roman"/>
            </a:endParaRPr>
          </a:p>
        </p:txBody>
      </p:sp>
      <p:sp>
        <p:nvSpPr>
          <p:cNvPr id="109" name="Google Shape;109;p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10" name="Google Shape;110;p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11" name="Google Shape;111;p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49" name="Google Shape;249;p1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50" name="Google Shape;250;p1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51" name="Google Shape;251;p10"/>
          <p:cNvSpPr txBox="1"/>
          <p:nvPr>
            <p:ph idx="4294967295" type="title"/>
          </p:nvPr>
        </p:nvSpPr>
        <p:spPr>
          <a:xfrm>
            <a:off x="1009650" y="231775"/>
            <a:ext cx="8134350" cy="482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Built-in HTTP </a:t>
            </a:r>
            <a:r>
              <a:rPr b="1" lang="en-US" sz="3200">
                <a:solidFill>
                  <a:srgbClr val="C00000"/>
                </a:solidFill>
                <a:latin typeface="Times New Roman"/>
                <a:ea typeface="Times New Roman"/>
                <a:cs typeface="Times New Roman"/>
                <a:sym typeface="Times New Roman"/>
              </a:rPr>
              <a:t>Request Methods/Commands</a:t>
            </a:r>
            <a:endParaRPr b="1" sz="3200">
              <a:solidFill>
                <a:srgbClr val="C00000"/>
              </a:solidFill>
              <a:latin typeface="Times New Roman"/>
              <a:ea typeface="Times New Roman"/>
              <a:cs typeface="Times New Roman"/>
              <a:sym typeface="Times New Roman"/>
            </a:endParaRPr>
          </a:p>
        </p:txBody>
      </p:sp>
      <p:sp>
        <p:nvSpPr>
          <p:cNvPr id="252" name="Google Shape;252;p10"/>
          <p:cNvSpPr txBox="1"/>
          <p:nvPr/>
        </p:nvSpPr>
        <p:spPr>
          <a:xfrm>
            <a:off x="1963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Figure : Built-in HTTP request methods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53" name="Google Shape;253;p10"/>
          <p:cNvPicPr preferRelativeResize="0"/>
          <p:nvPr/>
        </p:nvPicPr>
        <p:blipFill rotWithShape="1">
          <a:blip r:embed="rId3">
            <a:alphaModFix/>
          </a:blip>
          <a:srcRect b="0" l="0" r="0" t="0"/>
          <a:stretch/>
        </p:blipFill>
        <p:spPr>
          <a:xfrm>
            <a:off x="1978637" y="847986"/>
            <a:ext cx="4084500" cy="3442202"/>
          </a:xfrm>
          <a:prstGeom prst="rect">
            <a:avLst/>
          </a:prstGeom>
          <a:noFill/>
          <a:ln>
            <a:noFill/>
          </a:ln>
        </p:spPr>
      </p:pic>
      <p:cxnSp>
        <p:nvCxnSpPr>
          <p:cNvPr id="254" name="Google Shape;254;p1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55" name="Google Shape;255;p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56" name="Google Shape;256;p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57" name="Google Shape;257;p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58" name="Google Shape;258;p1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00"/>
          <p:cNvSpPr txBox="1"/>
          <p:nvPr>
            <p:ph idx="10" type="dt"/>
          </p:nvPr>
        </p:nvSpPr>
        <p:spPr>
          <a:xfrm>
            <a:off x="1456806" y="6538557"/>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sz="900">
                <a:solidFill>
                  <a:srgbClr val="C00000"/>
                </a:solidFill>
                <a:latin typeface="Times New Roman"/>
                <a:ea typeface="Times New Roman"/>
                <a:cs typeface="Times New Roman"/>
                <a:sym typeface="Times New Roman"/>
              </a:rPr>
              <a:t>11/18/2022</a:t>
            </a:r>
            <a:endParaRPr sz="900">
              <a:solidFill>
                <a:srgbClr val="C00000"/>
              </a:solidFill>
              <a:latin typeface="Times New Roman"/>
              <a:ea typeface="Times New Roman"/>
              <a:cs typeface="Times New Roman"/>
              <a:sym typeface="Times New Roman"/>
            </a:endParaRPr>
          </a:p>
        </p:txBody>
      </p:sp>
      <p:sp>
        <p:nvSpPr>
          <p:cNvPr id="1755" name="Google Shape;1755;p100"/>
          <p:cNvSpPr txBox="1"/>
          <p:nvPr>
            <p:ph idx="11" type="ftr"/>
          </p:nvPr>
        </p:nvSpPr>
        <p:spPr>
          <a:xfrm>
            <a:off x="3398485" y="6538557"/>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sz="900">
                <a:solidFill>
                  <a:srgbClr val="C00000"/>
                </a:solidFill>
                <a:latin typeface="Times New Roman"/>
                <a:ea typeface="Times New Roman"/>
                <a:cs typeface="Times New Roman"/>
                <a:sym typeface="Times New Roman"/>
              </a:rPr>
              <a:t>Module 5              CN (CET2005B)           PPT         S3           SY BTech           2022-23</a:t>
            </a:r>
            <a:endParaRPr sz="900">
              <a:solidFill>
                <a:srgbClr val="C00000"/>
              </a:solidFill>
              <a:latin typeface="Times New Roman"/>
              <a:ea typeface="Times New Roman"/>
              <a:cs typeface="Times New Roman"/>
              <a:sym typeface="Times New Roman"/>
            </a:endParaRPr>
          </a:p>
        </p:txBody>
      </p:sp>
      <p:sp>
        <p:nvSpPr>
          <p:cNvPr id="1756" name="Google Shape;1756;p100"/>
          <p:cNvSpPr txBox="1"/>
          <p:nvPr>
            <p:ph idx="12" type="sldNum"/>
          </p:nvPr>
        </p:nvSpPr>
        <p:spPr>
          <a:xfrm>
            <a:off x="8059190" y="6538557"/>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000"/>
              <a:buNone/>
            </a:pPr>
            <a:fld id="{00000000-1234-1234-1234-123412341234}" type="slidenum">
              <a:rPr lang="en-US" sz="1000">
                <a:solidFill>
                  <a:srgbClr val="C00000"/>
                </a:solidFill>
                <a:latin typeface="Times New Roman"/>
                <a:ea typeface="Times New Roman"/>
                <a:cs typeface="Times New Roman"/>
                <a:sym typeface="Times New Roman"/>
              </a:rPr>
              <a:t>‹#›</a:t>
            </a:fld>
            <a:endParaRPr sz="1000">
              <a:solidFill>
                <a:srgbClr val="C00000"/>
              </a:solidFill>
              <a:latin typeface="Times New Roman"/>
              <a:ea typeface="Times New Roman"/>
              <a:cs typeface="Times New Roman"/>
              <a:sym typeface="Times New Roman"/>
            </a:endParaRPr>
          </a:p>
        </p:txBody>
      </p:sp>
      <p:sp>
        <p:nvSpPr>
          <p:cNvPr id="1757" name="Google Shape;1757;p100"/>
          <p:cNvSpPr txBox="1"/>
          <p:nvPr>
            <p:ph idx="4294967295" type="title"/>
          </p:nvPr>
        </p:nvSpPr>
        <p:spPr>
          <a:xfrm>
            <a:off x="591145" y="1232558"/>
            <a:ext cx="8229600"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4400">
                <a:solidFill>
                  <a:srgbClr val="C00000"/>
                </a:solidFill>
                <a:latin typeface="Times New Roman"/>
                <a:ea typeface="Times New Roman"/>
                <a:cs typeface="Times New Roman"/>
                <a:sym typeface="Times New Roman"/>
              </a:rPr>
              <a:t>Trivial File Transfer Protocol (TFTP)</a:t>
            </a:r>
            <a:endParaRPr sz="4400">
              <a:solidFill>
                <a:srgbClr val="C00000"/>
              </a:solidFill>
              <a:latin typeface="Times New Roman"/>
              <a:ea typeface="Times New Roman"/>
              <a:cs typeface="Times New Roman"/>
              <a:sym typeface="Times New Roman"/>
            </a:endParaRPr>
          </a:p>
        </p:txBody>
      </p:sp>
      <p:cxnSp>
        <p:nvCxnSpPr>
          <p:cNvPr id="1758" name="Google Shape;1758;p10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59" name="Google Shape;1759;p10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60" name="Google Shape;1760;p10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61" name="Google Shape;1761;p10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62" name="Google Shape;1762;p10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63" name="Google Shape;1763;p100"/>
          <p:cNvSpPr/>
          <p:nvPr/>
        </p:nvSpPr>
        <p:spPr>
          <a:xfrm>
            <a:off x="5764549" y="1782031"/>
            <a:ext cx="33794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Trivial meaning: </a:t>
            </a:r>
            <a:r>
              <a:rPr b="0" i="0" lang="en-US" sz="1400" u="none" cap="none" strike="noStrike">
                <a:solidFill>
                  <a:srgbClr val="202124"/>
                </a:solidFill>
                <a:latin typeface="Times New Roman"/>
                <a:ea typeface="Times New Roman"/>
                <a:cs typeface="Times New Roman"/>
                <a:sym typeface="Times New Roman"/>
              </a:rPr>
              <a:t>little worth or importance</a:t>
            </a:r>
            <a:endParaRPr b="0" i="0" sz="1400" u="none" cap="none" strike="noStrike">
              <a:solidFill>
                <a:srgbClr val="000000"/>
              </a:solidFill>
              <a:latin typeface="Times New Roman"/>
              <a:ea typeface="Times New Roman"/>
              <a:cs typeface="Times New Roman"/>
              <a:sym typeface="Times New Roman"/>
            </a:endParaRPr>
          </a:p>
        </p:txBody>
      </p:sp>
      <p:pic>
        <p:nvPicPr>
          <p:cNvPr id="1764" name="Google Shape;1764;p100"/>
          <p:cNvPicPr preferRelativeResize="0"/>
          <p:nvPr/>
        </p:nvPicPr>
        <p:blipFill rotWithShape="1">
          <a:blip r:embed="rId4">
            <a:alphaModFix/>
          </a:blip>
          <a:srcRect b="0" l="0" r="0" t="0"/>
          <a:stretch/>
        </p:blipFill>
        <p:spPr>
          <a:xfrm>
            <a:off x="2993880" y="2857856"/>
            <a:ext cx="2886075" cy="1600200"/>
          </a:xfrm>
          <a:prstGeom prst="rect">
            <a:avLst/>
          </a:prstGeom>
          <a:noFill/>
          <a:ln>
            <a:noFill/>
          </a:ln>
        </p:spPr>
      </p:pic>
      <p:sp>
        <p:nvSpPr>
          <p:cNvPr id="1765" name="Google Shape;1765;p100"/>
          <p:cNvSpPr/>
          <p:nvPr/>
        </p:nvSpPr>
        <p:spPr>
          <a:xfrm>
            <a:off x="5132635" y="2149772"/>
            <a:ext cx="7473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Port 69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01"/>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71" name="Google Shape;1771;p101"/>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772" name="Google Shape;1772;p10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73" name="Google Shape;1773;p101"/>
          <p:cNvSpPr txBox="1"/>
          <p:nvPr>
            <p:ph idx="4294967295" type="title"/>
          </p:nvPr>
        </p:nvSpPr>
        <p:spPr>
          <a:xfrm>
            <a:off x="449463" y="148935"/>
            <a:ext cx="8229600" cy="528063"/>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Trivial File Transfer Protocol (TFTP)</a:t>
            </a:r>
            <a:endParaRPr>
              <a:latin typeface="Times New Roman"/>
              <a:ea typeface="Times New Roman"/>
              <a:cs typeface="Times New Roman"/>
              <a:sym typeface="Times New Roman"/>
            </a:endParaRPr>
          </a:p>
        </p:txBody>
      </p:sp>
      <p:sp>
        <p:nvSpPr>
          <p:cNvPr id="1774" name="Google Shape;1774;p101"/>
          <p:cNvSpPr txBox="1"/>
          <p:nvPr>
            <p:ph idx="4294967295" type="body"/>
          </p:nvPr>
        </p:nvSpPr>
        <p:spPr>
          <a:xfrm>
            <a:off x="591145" y="713656"/>
            <a:ext cx="8229600" cy="4053607"/>
          </a:xfrm>
          <a:prstGeom prst="rect">
            <a:avLst/>
          </a:prstGeom>
          <a:noFill/>
          <a:ln>
            <a:noFill/>
          </a:ln>
        </p:spPr>
        <p:txBody>
          <a:bodyPr anchorCtr="0" anchor="t" bIns="34275" lIns="68550" spcFirstLastPara="1" rIns="68550" wrap="square" tIns="34275">
            <a:noAutofit/>
          </a:bodyPr>
          <a:lstStyle/>
          <a:p>
            <a:pPr indent="-133350" lvl="0" marL="285750" rtl="0" algn="just">
              <a:lnSpc>
                <a:spcPct val="100000"/>
              </a:lnSpc>
              <a:spcBef>
                <a:spcPts val="0"/>
              </a:spcBef>
              <a:spcAft>
                <a:spcPts val="0"/>
              </a:spcAft>
              <a:buClr>
                <a:schemeClr val="dk1"/>
              </a:buClr>
              <a:buSzPts val="2100"/>
              <a:buFont typeface="Noto Sans Symbols"/>
              <a:buChar char="⮚"/>
            </a:pPr>
            <a:r>
              <a:rPr lang="en-US" sz="2400">
                <a:latin typeface="Times New Roman"/>
                <a:ea typeface="Times New Roman"/>
                <a:cs typeface="Times New Roman"/>
                <a:sym typeface="Times New Roman"/>
              </a:rPr>
              <a:t>There are occasions when we need to simply </a:t>
            </a:r>
            <a:r>
              <a:rPr lang="en-US" sz="2600">
                <a:latin typeface="Times New Roman"/>
                <a:ea typeface="Times New Roman"/>
                <a:cs typeface="Times New Roman"/>
                <a:sym typeface="Times New Roman"/>
              </a:rPr>
              <a:t>copy a file without the need for all of the features of the FTP protocol</a:t>
            </a:r>
            <a:r>
              <a:rPr lang="en-US" sz="2400">
                <a:latin typeface="Times New Roman"/>
                <a:ea typeface="Times New Roman"/>
                <a:cs typeface="Times New Roman"/>
                <a:sym typeface="Times New Roman"/>
              </a:rPr>
              <a:t>. </a:t>
            </a:r>
            <a:r>
              <a:rPr lang="en-US" sz="2400">
                <a:solidFill>
                  <a:srgbClr val="C00000"/>
                </a:solidFill>
                <a:latin typeface="Times New Roman"/>
                <a:ea typeface="Times New Roman"/>
                <a:cs typeface="Times New Roman"/>
                <a:sym typeface="Times New Roman"/>
              </a:rPr>
              <a:t>For example,</a:t>
            </a:r>
            <a:r>
              <a:rPr lang="en-US" sz="2400">
                <a:latin typeface="Times New Roman"/>
                <a:ea typeface="Times New Roman"/>
                <a:cs typeface="Times New Roman"/>
                <a:sym typeface="Times New Roman"/>
              </a:rPr>
              <a:t> when </a:t>
            </a:r>
            <a:r>
              <a:rPr b="1" lang="en-US" sz="2400">
                <a:solidFill>
                  <a:schemeClr val="dk1"/>
                </a:solidFill>
                <a:latin typeface="Times New Roman"/>
                <a:ea typeface="Times New Roman"/>
                <a:cs typeface="Times New Roman"/>
                <a:sym typeface="Times New Roman"/>
              </a:rPr>
              <a:t>a diskless workstation or a router is booted, </a:t>
            </a:r>
            <a:r>
              <a:rPr lang="en-US" sz="2400">
                <a:latin typeface="Times New Roman"/>
                <a:ea typeface="Times New Roman"/>
                <a:cs typeface="Times New Roman"/>
                <a:sym typeface="Times New Roman"/>
              </a:rPr>
              <a:t>we need to download </a:t>
            </a:r>
            <a:r>
              <a:rPr b="1" lang="en-US" sz="2400">
                <a:solidFill>
                  <a:srgbClr val="002060"/>
                </a:solidFill>
                <a:latin typeface="Times New Roman"/>
                <a:ea typeface="Times New Roman"/>
                <a:cs typeface="Times New Roman"/>
                <a:sym typeface="Times New Roman"/>
              </a:rPr>
              <a:t>the bootstrap and configuration files. </a:t>
            </a:r>
            <a:r>
              <a:rPr lang="en-US" sz="2400">
                <a:latin typeface="Times New Roman"/>
                <a:ea typeface="Times New Roman"/>
                <a:cs typeface="Times New Roman"/>
                <a:sym typeface="Times New Roman"/>
              </a:rPr>
              <a:t>Here we do not need all of the sophistication provided in FTP. </a:t>
            </a:r>
            <a:r>
              <a:rPr b="1" lang="en-US" sz="2400">
                <a:solidFill>
                  <a:srgbClr val="C00000"/>
                </a:solidFill>
                <a:latin typeface="Times New Roman"/>
                <a:ea typeface="Times New Roman"/>
                <a:cs typeface="Times New Roman"/>
                <a:sym typeface="Times New Roman"/>
              </a:rPr>
              <a:t>We just need a protocol that quickly copies the files.</a:t>
            </a:r>
            <a:endParaRPr b="1" sz="2400">
              <a:solidFill>
                <a:srgbClr val="C00000"/>
              </a:solidFill>
              <a:latin typeface="Times New Roman"/>
              <a:ea typeface="Times New Roman"/>
              <a:cs typeface="Times New Roman"/>
              <a:sym typeface="Times New Roman"/>
            </a:endParaRPr>
          </a:p>
          <a:p>
            <a:pPr indent="-133350" lvl="0" marL="285750" rtl="0" algn="just">
              <a:lnSpc>
                <a:spcPct val="100000"/>
              </a:lnSpc>
              <a:spcBef>
                <a:spcPts val="0"/>
              </a:spcBef>
              <a:spcAft>
                <a:spcPts val="0"/>
              </a:spcAft>
              <a:buClr>
                <a:schemeClr val="dk1"/>
              </a:buClr>
              <a:buSzPts val="2100"/>
              <a:buFont typeface="Noto Sans Symbols"/>
              <a:buChar char="⮚"/>
            </a:pPr>
            <a:r>
              <a:rPr b="1" lang="en-US" sz="2400">
                <a:latin typeface="Times New Roman"/>
                <a:ea typeface="Times New Roman"/>
                <a:cs typeface="Times New Roman"/>
                <a:sym typeface="Times New Roman"/>
              </a:rPr>
              <a:t>Trivial File Transfer Protocol (TFTP) is designed for these types of file transfer.</a:t>
            </a:r>
            <a:endParaRPr sz="2400">
              <a:latin typeface="Times New Roman"/>
              <a:ea typeface="Times New Roman"/>
              <a:cs typeface="Times New Roman"/>
              <a:sym typeface="Times New Roman"/>
            </a:endParaRPr>
          </a:p>
          <a:p>
            <a:pPr indent="-133350" lvl="0" marL="285750" rtl="0" algn="just">
              <a:lnSpc>
                <a:spcPct val="100000"/>
              </a:lnSpc>
              <a:spcBef>
                <a:spcPts val="0"/>
              </a:spcBef>
              <a:spcAft>
                <a:spcPts val="0"/>
              </a:spcAft>
              <a:buClr>
                <a:schemeClr val="dk1"/>
              </a:buClr>
              <a:buSzPts val="2100"/>
              <a:buFont typeface="Noto Sans Symbols"/>
              <a:buChar char="⮚"/>
            </a:pPr>
            <a:r>
              <a:rPr lang="en-US" sz="2400">
                <a:latin typeface="Times New Roman"/>
                <a:ea typeface="Times New Roman"/>
                <a:cs typeface="Times New Roman"/>
                <a:sym typeface="Times New Roman"/>
              </a:rPr>
              <a:t>It is so simple that the software package can fit into the </a:t>
            </a:r>
            <a:r>
              <a:rPr b="1" lang="en-US" sz="2400">
                <a:solidFill>
                  <a:srgbClr val="C00000"/>
                </a:solidFill>
                <a:latin typeface="Times New Roman"/>
                <a:ea typeface="Times New Roman"/>
                <a:cs typeface="Times New Roman"/>
                <a:sym typeface="Times New Roman"/>
              </a:rPr>
              <a:t>read-only memory </a:t>
            </a:r>
            <a:r>
              <a:rPr lang="en-US" sz="2400">
                <a:latin typeface="Times New Roman"/>
                <a:ea typeface="Times New Roman"/>
                <a:cs typeface="Times New Roman"/>
                <a:sym typeface="Times New Roman"/>
              </a:rPr>
              <a:t>of a diskless workstation. </a:t>
            </a:r>
            <a:endParaRPr sz="2400">
              <a:latin typeface="Times New Roman"/>
              <a:ea typeface="Times New Roman"/>
              <a:cs typeface="Times New Roman"/>
              <a:sym typeface="Times New Roman"/>
            </a:endParaRPr>
          </a:p>
        </p:txBody>
      </p:sp>
      <p:cxnSp>
        <p:nvCxnSpPr>
          <p:cNvPr id="1775" name="Google Shape;1775;p10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76" name="Google Shape;1776;p10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77" name="Google Shape;1777;p10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78" name="Google Shape;1778;p10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79" name="Google Shape;1779;p10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02"/>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85" name="Google Shape;1785;p102"/>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786" name="Google Shape;1786;p10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87" name="Google Shape;1787;p102"/>
          <p:cNvSpPr txBox="1"/>
          <p:nvPr>
            <p:ph idx="4294967295" type="body"/>
          </p:nvPr>
        </p:nvSpPr>
        <p:spPr>
          <a:xfrm>
            <a:off x="708420" y="734438"/>
            <a:ext cx="8229600" cy="3394075"/>
          </a:xfrm>
          <a:prstGeom prst="rect">
            <a:avLst/>
          </a:prstGeom>
          <a:noFill/>
          <a:ln>
            <a:noFill/>
          </a:ln>
        </p:spPr>
        <p:txBody>
          <a:bodyPr anchorCtr="0" anchor="t" bIns="34275" lIns="68550" spcFirstLastPara="1" rIns="68550" wrap="square" tIns="34275">
            <a:normAutofit lnSpcReduction="10000"/>
          </a:bodyPr>
          <a:lstStyle/>
          <a:p>
            <a:pPr indent="-342900" lvl="0" marL="342900" rtl="0" algn="l">
              <a:lnSpc>
                <a:spcPct val="150000"/>
              </a:lnSpc>
              <a:spcBef>
                <a:spcPts val="0"/>
              </a:spcBef>
              <a:spcAft>
                <a:spcPts val="0"/>
              </a:spcAft>
              <a:buClr>
                <a:schemeClr val="dk1"/>
              </a:buClr>
              <a:buSzPts val="2800"/>
              <a:buFont typeface="Noto Sans Symbols"/>
              <a:buChar char="⮚"/>
            </a:pPr>
            <a:r>
              <a:rPr lang="en-US" sz="2100">
                <a:latin typeface="Times New Roman"/>
                <a:ea typeface="Times New Roman"/>
                <a:cs typeface="Times New Roman"/>
                <a:sym typeface="Times New Roman"/>
              </a:rPr>
              <a:t>TFTP is good for simple file transfers, such as during boot time.</a:t>
            </a:r>
            <a:endParaRPr>
              <a:latin typeface="Times New Roman"/>
              <a:ea typeface="Times New Roman"/>
              <a:cs typeface="Times New Roman"/>
              <a:sym typeface="Times New Roman"/>
            </a:endParaRPr>
          </a:p>
          <a:p>
            <a:pPr indent="-342900" lvl="0" marL="342900" rtl="0" algn="l">
              <a:lnSpc>
                <a:spcPct val="150000"/>
              </a:lnSpc>
              <a:spcBef>
                <a:spcPts val="1650"/>
              </a:spcBef>
              <a:spcAft>
                <a:spcPts val="0"/>
              </a:spcAft>
              <a:buClr>
                <a:schemeClr val="dk1"/>
              </a:buClr>
              <a:buSzPts val="2800"/>
              <a:buFont typeface="Noto Sans Symbols"/>
              <a:buChar char="⮚"/>
            </a:pPr>
            <a:r>
              <a:rPr lang="en-US" sz="2100">
                <a:latin typeface="Times New Roman"/>
                <a:ea typeface="Times New Roman"/>
                <a:cs typeface="Times New Roman"/>
                <a:sym typeface="Times New Roman"/>
              </a:rPr>
              <a:t>It uses </a:t>
            </a:r>
            <a:r>
              <a:rPr b="1" lang="en-US" sz="2100">
                <a:solidFill>
                  <a:srgbClr val="C00000"/>
                </a:solidFill>
                <a:latin typeface="Times New Roman"/>
                <a:ea typeface="Times New Roman"/>
                <a:cs typeface="Times New Roman"/>
                <a:sym typeface="Times New Roman"/>
              </a:rPr>
              <a:t>UDP</a:t>
            </a:r>
            <a:r>
              <a:rPr lang="en-US" sz="2100">
                <a:latin typeface="Times New Roman"/>
                <a:ea typeface="Times New Roman"/>
                <a:cs typeface="Times New Roman"/>
                <a:sym typeface="Times New Roman"/>
              </a:rPr>
              <a:t> and basic IP and can operate out of ROM.  </a:t>
            </a:r>
            <a:endParaRPr>
              <a:latin typeface="Times New Roman"/>
              <a:ea typeface="Times New Roman"/>
              <a:cs typeface="Times New Roman"/>
              <a:sym typeface="Times New Roman"/>
            </a:endParaRPr>
          </a:p>
          <a:p>
            <a:pPr indent="-342900" lvl="0" marL="342900" rtl="0" algn="l">
              <a:lnSpc>
                <a:spcPct val="150000"/>
              </a:lnSpc>
              <a:spcBef>
                <a:spcPts val="1650"/>
              </a:spcBef>
              <a:spcAft>
                <a:spcPts val="0"/>
              </a:spcAft>
              <a:buClr>
                <a:schemeClr val="dk1"/>
              </a:buClr>
              <a:buSzPts val="2800"/>
              <a:buFont typeface="Noto Sans Symbols"/>
              <a:buChar char="⮚"/>
            </a:pPr>
            <a:r>
              <a:rPr lang="en-US" sz="2100">
                <a:latin typeface="Times New Roman"/>
                <a:ea typeface="Times New Roman"/>
                <a:cs typeface="Times New Roman"/>
                <a:sym typeface="Times New Roman"/>
              </a:rPr>
              <a:t>It uses the well-known </a:t>
            </a:r>
            <a:r>
              <a:rPr b="1" lang="en-US" sz="2100">
                <a:solidFill>
                  <a:srgbClr val="C00000"/>
                </a:solidFill>
                <a:latin typeface="Times New Roman"/>
                <a:ea typeface="Times New Roman"/>
                <a:cs typeface="Times New Roman"/>
                <a:sym typeface="Times New Roman"/>
              </a:rPr>
              <a:t>Port 69.</a:t>
            </a:r>
            <a:endParaRPr b="1">
              <a:solidFill>
                <a:srgbClr val="C00000"/>
              </a:solidFill>
              <a:latin typeface="Times New Roman"/>
              <a:ea typeface="Times New Roman"/>
              <a:cs typeface="Times New Roman"/>
              <a:sym typeface="Times New Roman"/>
            </a:endParaRPr>
          </a:p>
          <a:p>
            <a:pPr indent="-342900" lvl="0" marL="342900" rtl="0" algn="l">
              <a:lnSpc>
                <a:spcPct val="150000"/>
              </a:lnSpc>
              <a:spcBef>
                <a:spcPts val="750"/>
              </a:spcBef>
              <a:spcAft>
                <a:spcPts val="0"/>
              </a:spcAft>
              <a:buClr>
                <a:schemeClr val="dk1"/>
              </a:buClr>
              <a:buSzPts val="2800"/>
              <a:buFont typeface="Noto Sans Symbols"/>
              <a:buChar char="⮚"/>
            </a:pPr>
            <a:r>
              <a:rPr lang="en-US" sz="2100">
                <a:latin typeface="Times New Roman"/>
                <a:ea typeface="Times New Roman"/>
                <a:cs typeface="Times New Roman"/>
                <a:sym typeface="Times New Roman"/>
              </a:rPr>
              <a:t>TFTP can </a:t>
            </a:r>
            <a:r>
              <a:rPr b="1" lang="en-US" sz="2400">
                <a:solidFill>
                  <a:srgbClr val="C00000"/>
                </a:solidFill>
                <a:latin typeface="Times New Roman"/>
                <a:ea typeface="Times New Roman"/>
                <a:cs typeface="Times New Roman"/>
                <a:sym typeface="Times New Roman"/>
              </a:rPr>
              <a:t>read or write </a:t>
            </a:r>
            <a:r>
              <a:rPr lang="en-US" sz="2100">
                <a:latin typeface="Times New Roman"/>
                <a:ea typeface="Times New Roman"/>
                <a:cs typeface="Times New Roman"/>
                <a:sym typeface="Times New Roman"/>
              </a:rPr>
              <a:t>a file for the client. Reading means copying a file from the server site to the client site. Writing means copying a file from the client site to the server site.</a:t>
            </a:r>
            <a:endParaRPr>
              <a:latin typeface="Times New Roman"/>
              <a:ea typeface="Times New Roman"/>
              <a:cs typeface="Times New Roman"/>
              <a:sym typeface="Times New Roman"/>
            </a:endParaRPr>
          </a:p>
          <a:p>
            <a:pPr indent="-82550" lvl="0" marL="438150" rtl="0" algn="l">
              <a:lnSpc>
                <a:spcPct val="150000"/>
              </a:lnSpc>
              <a:spcBef>
                <a:spcPts val="0"/>
              </a:spcBef>
              <a:spcAft>
                <a:spcPts val="0"/>
              </a:spcAft>
              <a:buClr>
                <a:schemeClr val="dk1"/>
              </a:buClr>
              <a:buSzPts val="3200"/>
              <a:buFont typeface="Noto Sans Symbols"/>
              <a:buNone/>
            </a:pPr>
            <a:r>
              <a:t/>
            </a:r>
            <a:endParaRPr>
              <a:latin typeface="Times New Roman"/>
              <a:ea typeface="Times New Roman"/>
              <a:cs typeface="Times New Roman"/>
              <a:sym typeface="Times New Roman"/>
            </a:endParaRPr>
          </a:p>
          <a:p>
            <a:pPr indent="-82550" lvl="0" marL="438150" rtl="0" algn="l">
              <a:lnSpc>
                <a:spcPct val="90000"/>
              </a:lnSpc>
              <a:spcBef>
                <a:spcPts val="480"/>
              </a:spcBef>
              <a:spcAft>
                <a:spcPts val="0"/>
              </a:spcAft>
              <a:buClr>
                <a:schemeClr val="dk1"/>
              </a:buClr>
              <a:buSzPts val="3200"/>
              <a:buFont typeface="Noto Sans Symbols"/>
              <a:buNone/>
            </a:pPr>
            <a:r>
              <a:t/>
            </a:r>
            <a:endParaRPr>
              <a:latin typeface="Times New Roman"/>
              <a:ea typeface="Times New Roman"/>
              <a:cs typeface="Times New Roman"/>
              <a:sym typeface="Times New Roman"/>
            </a:endParaRPr>
          </a:p>
        </p:txBody>
      </p:sp>
      <p:cxnSp>
        <p:nvCxnSpPr>
          <p:cNvPr id="1788" name="Google Shape;1788;p10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89" name="Google Shape;1789;p10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790" name="Google Shape;1790;p10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91" name="Google Shape;1791;p10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92" name="Google Shape;1792;p10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793" name="Google Shape;1793;p102"/>
          <p:cNvSpPr/>
          <p:nvPr/>
        </p:nvSpPr>
        <p:spPr>
          <a:xfrm>
            <a:off x="1388691" y="22924"/>
            <a:ext cx="68178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Trivial File Transfer Protocol (TFTP)</a:t>
            </a:r>
            <a:endParaRPr b="1" i="0" sz="32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03"/>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99" name="Google Shape;1799;p103"/>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00" name="Google Shape;1800;p10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01" name="Google Shape;1801;p103"/>
          <p:cNvSpPr txBox="1"/>
          <p:nvPr>
            <p:ph idx="4294967295" type="title"/>
          </p:nvPr>
        </p:nvSpPr>
        <p:spPr>
          <a:xfrm>
            <a:off x="591145" y="-7769"/>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TFTP Uses </a:t>
            </a:r>
            <a:r>
              <a:rPr b="1" lang="en-US">
                <a:solidFill>
                  <a:srgbClr val="C00000"/>
                </a:solidFill>
                <a:latin typeface="Times New Roman"/>
                <a:ea typeface="Times New Roman"/>
                <a:cs typeface="Times New Roman"/>
                <a:sym typeface="Times New Roman"/>
              </a:rPr>
              <a:t>5 types of Message </a:t>
            </a:r>
            <a:r>
              <a:rPr lang="en-US">
                <a:latin typeface="Times New Roman"/>
                <a:ea typeface="Times New Roman"/>
                <a:cs typeface="Times New Roman"/>
                <a:sym typeface="Times New Roman"/>
              </a:rPr>
              <a:t>categories</a:t>
            </a:r>
            <a:endParaRPr>
              <a:latin typeface="Times New Roman"/>
              <a:ea typeface="Times New Roman"/>
              <a:cs typeface="Times New Roman"/>
              <a:sym typeface="Times New Roman"/>
            </a:endParaRPr>
          </a:p>
        </p:txBody>
      </p:sp>
      <p:pic>
        <p:nvPicPr>
          <p:cNvPr id="1802" name="Google Shape;1802;p103"/>
          <p:cNvPicPr preferRelativeResize="0"/>
          <p:nvPr>
            <p:ph idx="4294967295" type="body"/>
          </p:nvPr>
        </p:nvPicPr>
        <p:blipFill rotWithShape="1">
          <a:blip r:embed="rId3">
            <a:alphaModFix/>
          </a:blip>
          <a:srcRect b="0" l="0" r="0" t="0"/>
          <a:stretch/>
        </p:blipFill>
        <p:spPr>
          <a:xfrm>
            <a:off x="748904" y="768349"/>
            <a:ext cx="8229600" cy="1112838"/>
          </a:xfrm>
          <a:prstGeom prst="rect">
            <a:avLst/>
          </a:prstGeom>
          <a:noFill/>
          <a:ln>
            <a:noFill/>
          </a:ln>
        </p:spPr>
      </p:pic>
      <p:sp>
        <p:nvSpPr>
          <p:cNvPr id="1803" name="Google Shape;1803;p103"/>
          <p:cNvSpPr txBox="1"/>
          <p:nvPr/>
        </p:nvSpPr>
        <p:spPr>
          <a:xfrm>
            <a:off x="822960" y="2027819"/>
            <a:ext cx="8118840" cy="90021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RRQ – Read Request</a:t>
            </a:r>
            <a:r>
              <a:rPr b="0" i="0" lang="en-US" sz="1800" u="none" cap="none" strike="noStrike">
                <a:solidFill>
                  <a:schemeClr val="dk1"/>
                </a:solidFill>
                <a:latin typeface="Times New Roman"/>
                <a:ea typeface="Times New Roman"/>
                <a:cs typeface="Times New Roman"/>
                <a:sym typeface="Times New Roman"/>
              </a:rPr>
              <a:t>: used to establish a connection for reading data from a server</a:t>
            </a:r>
            <a:endParaRPr b="0" i="0" sz="10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WRQ – Write Request</a:t>
            </a:r>
            <a:endParaRPr b="1" i="0" sz="105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DATA – used to client or server to send blocks of data</a:t>
            </a:r>
            <a:endParaRPr b="0" i="0" sz="1800" u="none" cap="none" strike="noStrike">
              <a:solidFill>
                <a:schemeClr val="dk1"/>
              </a:solidFill>
              <a:latin typeface="Times New Roman"/>
              <a:ea typeface="Times New Roman"/>
              <a:cs typeface="Times New Roman"/>
              <a:sym typeface="Times New Roman"/>
            </a:endParaRPr>
          </a:p>
        </p:txBody>
      </p:sp>
      <p:cxnSp>
        <p:nvCxnSpPr>
          <p:cNvPr id="1804" name="Google Shape;1804;p10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05" name="Google Shape;1805;p10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06" name="Google Shape;1806;p10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07" name="Google Shape;1807;p10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08" name="Google Shape;1808;p10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1809" name="Google Shape;1809;p103"/>
          <p:cNvPicPr preferRelativeResize="0"/>
          <p:nvPr/>
        </p:nvPicPr>
        <p:blipFill rotWithShape="1">
          <a:blip r:embed="rId5">
            <a:alphaModFix/>
          </a:blip>
          <a:srcRect b="0" l="0" r="0" t="0"/>
          <a:stretch/>
        </p:blipFill>
        <p:spPr>
          <a:xfrm>
            <a:off x="748904" y="2928036"/>
            <a:ext cx="8165522" cy="623422"/>
          </a:xfrm>
          <a:prstGeom prst="rect">
            <a:avLst/>
          </a:prstGeom>
          <a:noFill/>
          <a:ln>
            <a:noFill/>
          </a:ln>
        </p:spPr>
      </p:pic>
      <p:pic>
        <p:nvPicPr>
          <p:cNvPr id="1810" name="Google Shape;1810;p103"/>
          <p:cNvPicPr preferRelativeResize="0"/>
          <p:nvPr/>
        </p:nvPicPr>
        <p:blipFill rotWithShape="1">
          <a:blip r:embed="rId6">
            <a:alphaModFix/>
          </a:blip>
          <a:srcRect b="0" l="0" r="0" t="0"/>
          <a:stretch/>
        </p:blipFill>
        <p:spPr>
          <a:xfrm>
            <a:off x="731835" y="3551456"/>
            <a:ext cx="8182591" cy="11467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0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16" name="Google Shape;1816;p10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17" name="Google Shape;1817;p10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18" name="Google Shape;1818;p104"/>
          <p:cNvSpPr txBox="1"/>
          <p:nvPr>
            <p:ph idx="4294967295" type="title"/>
          </p:nvPr>
        </p:nvSpPr>
        <p:spPr>
          <a:xfrm>
            <a:off x="41077" y="-5870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RRQ format</a:t>
            </a:r>
            <a:endParaRPr>
              <a:latin typeface="Times New Roman"/>
              <a:ea typeface="Times New Roman"/>
              <a:cs typeface="Times New Roman"/>
              <a:sym typeface="Times New Roman"/>
            </a:endParaRPr>
          </a:p>
        </p:txBody>
      </p:sp>
      <p:pic>
        <p:nvPicPr>
          <p:cNvPr id="1819" name="Google Shape;1819;p104"/>
          <p:cNvPicPr preferRelativeResize="0"/>
          <p:nvPr/>
        </p:nvPicPr>
        <p:blipFill rotWithShape="1">
          <a:blip r:embed="rId3">
            <a:alphaModFix/>
          </a:blip>
          <a:srcRect b="0" l="0" r="0" t="0"/>
          <a:stretch/>
        </p:blipFill>
        <p:spPr>
          <a:xfrm>
            <a:off x="1065014" y="1041818"/>
            <a:ext cx="7663350" cy="1252650"/>
          </a:xfrm>
          <a:prstGeom prst="rect">
            <a:avLst/>
          </a:prstGeom>
          <a:noFill/>
          <a:ln>
            <a:noFill/>
          </a:ln>
        </p:spPr>
      </p:pic>
      <p:sp>
        <p:nvSpPr>
          <p:cNvPr id="1820" name="Google Shape;1820;p104"/>
          <p:cNvSpPr txBox="1"/>
          <p:nvPr/>
        </p:nvSpPr>
        <p:spPr>
          <a:xfrm>
            <a:off x="835074" y="3011619"/>
            <a:ext cx="8301189" cy="86943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Mode: </a:t>
            </a:r>
            <a:r>
              <a:rPr b="0" i="0" lang="en-US" sz="2400" u="none" cap="none" strike="noStrike">
                <a:solidFill>
                  <a:schemeClr val="dk1"/>
                </a:solidFill>
                <a:latin typeface="Times New Roman"/>
                <a:ea typeface="Times New Roman"/>
                <a:cs typeface="Times New Roman"/>
                <a:sym typeface="Times New Roman"/>
              </a:rPr>
              <a:t>defines the type of the file transferred </a:t>
            </a:r>
            <a:r>
              <a:rPr b="1" i="0" lang="en-US" sz="2400" u="none" cap="none" strike="noStrike">
                <a:solidFill>
                  <a:srgbClr val="002060"/>
                </a:solidFill>
                <a:latin typeface="Times New Roman"/>
                <a:ea typeface="Times New Roman"/>
                <a:cs typeface="Times New Roman"/>
                <a:sym typeface="Times New Roman"/>
              </a:rPr>
              <a:t>“net ascii” for an ASCII file; </a:t>
            </a:r>
            <a:r>
              <a:rPr b="1" i="0" lang="en-US" sz="2400" u="none" cap="none" strike="noStrike">
                <a:solidFill>
                  <a:srgbClr val="C00000"/>
                </a:solidFill>
                <a:latin typeface="Times New Roman"/>
                <a:ea typeface="Times New Roman"/>
                <a:cs typeface="Times New Roman"/>
                <a:sym typeface="Times New Roman"/>
              </a:rPr>
              <a:t>“octet” for a binary file</a:t>
            </a:r>
            <a:endParaRPr b="1" i="0" sz="1800" u="none" cap="none" strike="noStrike">
              <a:solidFill>
                <a:srgbClr val="C00000"/>
              </a:solidFill>
              <a:latin typeface="Times New Roman"/>
              <a:ea typeface="Times New Roman"/>
              <a:cs typeface="Times New Roman"/>
              <a:sym typeface="Times New Roman"/>
            </a:endParaRPr>
          </a:p>
        </p:txBody>
      </p:sp>
      <p:cxnSp>
        <p:nvCxnSpPr>
          <p:cNvPr id="1821" name="Google Shape;1821;p10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22" name="Google Shape;1822;p10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23" name="Google Shape;1823;p10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24" name="Google Shape;1824;p10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25" name="Google Shape;1825;p10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826" name="Google Shape;1826;p104"/>
          <p:cNvSpPr/>
          <p:nvPr/>
        </p:nvSpPr>
        <p:spPr>
          <a:xfrm>
            <a:off x="5531466" y="207839"/>
            <a:ext cx="22942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RRQ – Read Request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05"/>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32" name="Google Shape;1832;p105"/>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33" name="Google Shape;1833;p10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34" name="Google Shape;1834;p105"/>
          <p:cNvSpPr txBox="1"/>
          <p:nvPr>
            <p:ph idx="4294967295" type="title"/>
          </p:nvPr>
        </p:nvSpPr>
        <p:spPr>
          <a:xfrm>
            <a:off x="0" y="-107223"/>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WRQ format and Data format</a:t>
            </a:r>
            <a:endParaRPr>
              <a:latin typeface="Times New Roman"/>
              <a:ea typeface="Times New Roman"/>
              <a:cs typeface="Times New Roman"/>
              <a:sym typeface="Times New Roman"/>
            </a:endParaRPr>
          </a:p>
        </p:txBody>
      </p:sp>
      <p:pic>
        <p:nvPicPr>
          <p:cNvPr id="1835" name="Google Shape;1835;p105"/>
          <p:cNvPicPr preferRelativeResize="0"/>
          <p:nvPr>
            <p:ph idx="4294967295" type="body"/>
          </p:nvPr>
        </p:nvPicPr>
        <p:blipFill rotWithShape="1">
          <a:blip r:embed="rId3">
            <a:alphaModFix/>
          </a:blip>
          <a:srcRect b="0" l="0" r="0" t="0"/>
          <a:stretch/>
        </p:blipFill>
        <p:spPr>
          <a:xfrm>
            <a:off x="822961" y="896660"/>
            <a:ext cx="7946966" cy="1070328"/>
          </a:xfrm>
          <a:prstGeom prst="rect">
            <a:avLst/>
          </a:prstGeom>
          <a:noFill/>
          <a:ln>
            <a:noFill/>
          </a:ln>
        </p:spPr>
      </p:pic>
      <p:pic>
        <p:nvPicPr>
          <p:cNvPr id="1836" name="Google Shape;1836;p105"/>
          <p:cNvPicPr preferRelativeResize="0"/>
          <p:nvPr/>
        </p:nvPicPr>
        <p:blipFill rotWithShape="1">
          <a:blip r:embed="rId4">
            <a:alphaModFix/>
          </a:blip>
          <a:srcRect b="0" l="0" r="0" t="0"/>
          <a:stretch/>
        </p:blipFill>
        <p:spPr>
          <a:xfrm>
            <a:off x="760813" y="2806632"/>
            <a:ext cx="7863641" cy="875785"/>
          </a:xfrm>
          <a:prstGeom prst="rect">
            <a:avLst/>
          </a:prstGeom>
          <a:noFill/>
          <a:ln>
            <a:noFill/>
          </a:ln>
        </p:spPr>
      </p:pic>
      <p:sp>
        <p:nvSpPr>
          <p:cNvPr id="1837" name="Google Shape;1837;p105"/>
          <p:cNvSpPr/>
          <p:nvPr/>
        </p:nvSpPr>
        <p:spPr>
          <a:xfrm>
            <a:off x="4114800" y="2054703"/>
            <a:ext cx="1719695"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WRQ format </a:t>
            </a:r>
            <a:endParaRPr b="1" i="0" sz="1500" u="none" cap="none" strike="noStrike">
              <a:solidFill>
                <a:schemeClr val="dk1"/>
              </a:solidFill>
              <a:latin typeface="Times New Roman"/>
              <a:ea typeface="Times New Roman"/>
              <a:cs typeface="Times New Roman"/>
              <a:sym typeface="Times New Roman"/>
            </a:endParaRPr>
          </a:p>
        </p:txBody>
      </p:sp>
      <p:sp>
        <p:nvSpPr>
          <p:cNvPr id="1838" name="Google Shape;1838;p105"/>
          <p:cNvSpPr/>
          <p:nvPr/>
        </p:nvSpPr>
        <p:spPr>
          <a:xfrm>
            <a:off x="3943350" y="3829050"/>
            <a:ext cx="1314450"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Data format</a:t>
            </a:r>
            <a:endParaRPr b="1" i="0" sz="1500" u="none" cap="none" strike="noStrike">
              <a:solidFill>
                <a:schemeClr val="dk1"/>
              </a:solidFill>
              <a:latin typeface="Times New Roman"/>
              <a:ea typeface="Times New Roman"/>
              <a:cs typeface="Times New Roman"/>
              <a:sym typeface="Times New Roman"/>
            </a:endParaRPr>
          </a:p>
        </p:txBody>
      </p:sp>
      <p:cxnSp>
        <p:nvCxnSpPr>
          <p:cNvPr id="1839" name="Google Shape;1839;p10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40" name="Google Shape;1840;p10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41" name="Google Shape;1841;p10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42" name="Google Shape;1842;p10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43" name="Google Shape;1843;p105"/>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1844" name="Google Shape;1844;p105"/>
          <p:cNvSpPr/>
          <p:nvPr/>
        </p:nvSpPr>
        <p:spPr>
          <a:xfrm>
            <a:off x="1252961" y="442250"/>
            <a:ext cx="12971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Write Request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0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50" name="Google Shape;1850;p10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51" name="Google Shape;1851;p10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52" name="Google Shape;1852;p106"/>
          <p:cNvSpPr txBox="1"/>
          <p:nvPr>
            <p:ph idx="4294967295" type="title"/>
          </p:nvPr>
        </p:nvSpPr>
        <p:spPr>
          <a:xfrm>
            <a:off x="0" y="-82815"/>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ACK and Error format</a:t>
            </a:r>
            <a:endParaRPr>
              <a:latin typeface="Times New Roman"/>
              <a:ea typeface="Times New Roman"/>
              <a:cs typeface="Times New Roman"/>
              <a:sym typeface="Times New Roman"/>
            </a:endParaRPr>
          </a:p>
        </p:txBody>
      </p:sp>
      <p:pic>
        <p:nvPicPr>
          <p:cNvPr id="1853" name="Google Shape;1853;p106"/>
          <p:cNvPicPr preferRelativeResize="0"/>
          <p:nvPr/>
        </p:nvPicPr>
        <p:blipFill rotWithShape="1">
          <a:blip r:embed="rId3">
            <a:alphaModFix/>
          </a:blip>
          <a:srcRect b="0" l="0" r="0" t="0"/>
          <a:stretch/>
        </p:blipFill>
        <p:spPr>
          <a:xfrm>
            <a:off x="1623045" y="2591767"/>
            <a:ext cx="5336381" cy="792956"/>
          </a:xfrm>
          <a:prstGeom prst="rect">
            <a:avLst/>
          </a:prstGeom>
          <a:noFill/>
          <a:ln>
            <a:noFill/>
          </a:ln>
        </p:spPr>
      </p:pic>
      <p:pic>
        <p:nvPicPr>
          <p:cNvPr id="1854" name="Google Shape;1854;p106"/>
          <p:cNvPicPr preferRelativeResize="0"/>
          <p:nvPr/>
        </p:nvPicPr>
        <p:blipFill rotWithShape="1">
          <a:blip r:embed="rId4">
            <a:alphaModFix/>
          </a:blip>
          <a:srcRect b="0" l="0" r="0" t="0"/>
          <a:stretch/>
        </p:blipFill>
        <p:spPr>
          <a:xfrm>
            <a:off x="2677163" y="916440"/>
            <a:ext cx="2784872" cy="792956"/>
          </a:xfrm>
          <a:prstGeom prst="rect">
            <a:avLst/>
          </a:prstGeom>
          <a:noFill/>
          <a:ln>
            <a:noFill/>
          </a:ln>
        </p:spPr>
      </p:pic>
      <p:sp>
        <p:nvSpPr>
          <p:cNvPr id="1855" name="Google Shape;1855;p106"/>
          <p:cNvSpPr/>
          <p:nvPr/>
        </p:nvSpPr>
        <p:spPr>
          <a:xfrm>
            <a:off x="3024930" y="1747869"/>
            <a:ext cx="2586161"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ACK format</a:t>
            </a:r>
            <a:endParaRPr b="1" i="0" sz="1500" u="none" cap="none" strike="noStrike">
              <a:solidFill>
                <a:schemeClr val="dk1"/>
              </a:solidFill>
              <a:latin typeface="Times New Roman"/>
              <a:ea typeface="Times New Roman"/>
              <a:cs typeface="Times New Roman"/>
              <a:sym typeface="Times New Roman"/>
            </a:endParaRPr>
          </a:p>
        </p:txBody>
      </p:sp>
      <p:sp>
        <p:nvSpPr>
          <p:cNvPr id="1856" name="Google Shape;1856;p106"/>
          <p:cNvSpPr/>
          <p:nvPr/>
        </p:nvSpPr>
        <p:spPr>
          <a:xfrm>
            <a:off x="3195413" y="3663127"/>
            <a:ext cx="2266622"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Error format</a:t>
            </a:r>
            <a:endParaRPr b="1" i="0" sz="1500" u="none" cap="none" strike="noStrike">
              <a:solidFill>
                <a:schemeClr val="dk1"/>
              </a:solidFill>
              <a:latin typeface="Times New Roman"/>
              <a:ea typeface="Times New Roman"/>
              <a:cs typeface="Times New Roman"/>
              <a:sym typeface="Times New Roman"/>
            </a:endParaRPr>
          </a:p>
        </p:txBody>
      </p:sp>
      <p:cxnSp>
        <p:nvCxnSpPr>
          <p:cNvPr id="1857" name="Google Shape;1857;p10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58" name="Google Shape;1858;p10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59" name="Google Shape;1859;p10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60" name="Google Shape;1860;p10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61" name="Google Shape;1861;p106"/>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0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67" name="Google Shape;1867;p10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68" name="Google Shape;1868;p10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69" name="Google Shape;1869;p107"/>
          <p:cNvSpPr txBox="1"/>
          <p:nvPr>
            <p:ph idx="4294967295" type="title"/>
          </p:nvPr>
        </p:nvSpPr>
        <p:spPr>
          <a:xfrm>
            <a:off x="0" y="206375"/>
            <a:ext cx="8229600" cy="475448"/>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rgbClr val="FF0000"/>
              </a:buClr>
              <a:buSzPct val="100000"/>
              <a:buNone/>
            </a:pPr>
            <a:br>
              <a:rPr lang="en-US">
                <a:solidFill>
                  <a:srgbClr val="FF0000"/>
                </a:solidFill>
                <a:latin typeface="Times New Roman"/>
                <a:ea typeface="Times New Roman"/>
                <a:cs typeface="Times New Roman"/>
                <a:sym typeface="Times New Roman"/>
              </a:rPr>
            </a:br>
            <a:r>
              <a:rPr lang="en-US" sz="3300">
                <a:latin typeface="Times New Roman"/>
                <a:ea typeface="Times New Roman"/>
                <a:cs typeface="Times New Roman"/>
                <a:sym typeface="Times New Roman"/>
              </a:rPr>
              <a:t>Difference Between FTP and TFTP</a:t>
            </a:r>
            <a:br>
              <a:rPr lang="en-US">
                <a:solidFill>
                  <a:srgbClr val="FF0000"/>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graphicFrame>
        <p:nvGraphicFramePr>
          <p:cNvPr id="1870" name="Google Shape;1870;p107"/>
          <p:cNvGraphicFramePr/>
          <p:nvPr/>
        </p:nvGraphicFramePr>
        <p:xfrm>
          <a:off x="935181" y="828455"/>
          <a:ext cx="3000000" cy="3000000"/>
        </p:xfrm>
        <a:graphic>
          <a:graphicData uri="http://schemas.openxmlformats.org/drawingml/2006/table">
            <a:tbl>
              <a:tblPr>
                <a:noFill/>
                <a:tableStyleId>{7DFD3B84-0F9F-4E0F-9B00-18CF6511A008}</a:tableStyleId>
              </a:tblPr>
              <a:tblGrid>
                <a:gridCol w="3356275"/>
                <a:gridCol w="4844825"/>
              </a:tblGrid>
              <a:tr h="402425">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FTP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TFTP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FTP uses two connection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TFTP uses one conection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Provide many commands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Provide only five commands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Uses TCP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Uses UDP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Client must login to server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No login procedure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429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Allow for user authentication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TFTP does not allow for user authentication</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FTP provide reliable service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Unreliable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402425">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21- control, 20-data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Port  69 </a:t>
                      </a:r>
                      <a:endParaRPr sz="2000" u="none" cap="none" strike="noStrike">
                        <a:latin typeface="Times New Roman"/>
                        <a:ea typeface="Times New Roman"/>
                        <a:cs typeface="Times New Roman"/>
                        <a:sym typeface="Times New Roman"/>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bl>
          </a:graphicData>
        </a:graphic>
      </p:graphicFrame>
      <p:cxnSp>
        <p:nvCxnSpPr>
          <p:cNvPr id="1871" name="Google Shape;1871;p10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72" name="Google Shape;1872;p10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73" name="Google Shape;1873;p10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74" name="Google Shape;1874;p10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75" name="Google Shape;1875;p10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08"/>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81" name="Google Shape;1881;p108"/>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82" name="Google Shape;1882;p10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83" name="Google Shape;1883;p108"/>
          <p:cNvSpPr txBox="1"/>
          <p:nvPr>
            <p:ph idx="4294967295" type="body"/>
          </p:nvPr>
        </p:nvSpPr>
        <p:spPr>
          <a:xfrm>
            <a:off x="822960" y="843491"/>
            <a:ext cx="8229600" cy="3394075"/>
          </a:xfrm>
          <a:prstGeom prst="rect">
            <a:avLst/>
          </a:prstGeom>
          <a:noFill/>
          <a:ln>
            <a:noFill/>
          </a:ln>
        </p:spPr>
        <p:txBody>
          <a:bodyPr anchorCtr="0" anchor="t" bIns="34275" lIns="68550" spcFirstLastPara="1" rIns="68550" wrap="square" tIns="34275">
            <a:normAutofit/>
          </a:bodyPr>
          <a:lstStyle/>
          <a:p>
            <a:pPr indent="0" lvl="0" marL="0" rtl="0" algn="ctr">
              <a:lnSpc>
                <a:spcPct val="150000"/>
              </a:lnSpc>
              <a:spcBef>
                <a:spcPts val="0"/>
              </a:spcBef>
              <a:spcAft>
                <a:spcPts val="0"/>
              </a:spcAft>
              <a:buClr>
                <a:schemeClr val="dk1"/>
              </a:buClr>
              <a:buSzPts val="2600"/>
              <a:buNone/>
            </a:pPr>
            <a:r>
              <a:rPr lang="en-US" sz="4400">
                <a:solidFill>
                  <a:srgbClr val="FF0000"/>
                </a:solidFill>
                <a:latin typeface="Times New Roman"/>
                <a:ea typeface="Times New Roman"/>
                <a:cs typeface="Times New Roman"/>
                <a:sym typeface="Times New Roman"/>
              </a:rPr>
              <a:t>TELNET</a:t>
            </a:r>
            <a:endParaRPr/>
          </a:p>
          <a:p>
            <a:pPr indent="0" lvl="0" marL="0" rtl="0" algn="ctr">
              <a:lnSpc>
                <a:spcPct val="150000"/>
              </a:lnSpc>
              <a:spcBef>
                <a:spcPts val="0"/>
              </a:spcBef>
              <a:spcAft>
                <a:spcPts val="0"/>
              </a:spcAft>
              <a:buClr>
                <a:schemeClr val="dk1"/>
              </a:buClr>
              <a:buSzPts val="2600"/>
              <a:buNone/>
            </a:pPr>
            <a:r>
              <a:rPr lang="en-US" sz="4000">
                <a:latin typeface="Times New Roman"/>
                <a:ea typeface="Times New Roman"/>
                <a:cs typeface="Times New Roman"/>
                <a:sym typeface="Times New Roman"/>
              </a:rPr>
              <a:t>(TErminaL NETwork)</a:t>
            </a:r>
            <a:endParaRPr sz="4000">
              <a:latin typeface="Times New Roman"/>
              <a:ea typeface="Times New Roman"/>
              <a:cs typeface="Times New Roman"/>
              <a:sym typeface="Times New Roman"/>
            </a:endParaRPr>
          </a:p>
          <a:p>
            <a:pPr indent="0" lvl="0" marL="152400" rtl="0" algn="ctr">
              <a:lnSpc>
                <a:spcPct val="90000"/>
              </a:lnSpc>
              <a:spcBef>
                <a:spcPts val="480"/>
              </a:spcBef>
              <a:spcAft>
                <a:spcPts val="0"/>
              </a:spcAft>
              <a:buClr>
                <a:schemeClr val="dk1"/>
              </a:buClr>
              <a:buSzPts val="3200"/>
              <a:buNone/>
            </a:pPr>
            <a:r>
              <a:t/>
            </a:r>
            <a:endParaRPr sz="3200">
              <a:latin typeface="Times New Roman"/>
              <a:ea typeface="Times New Roman"/>
              <a:cs typeface="Times New Roman"/>
              <a:sym typeface="Times New Roman"/>
            </a:endParaRPr>
          </a:p>
        </p:txBody>
      </p:sp>
      <p:cxnSp>
        <p:nvCxnSpPr>
          <p:cNvPr id="1884" name="Google Shape;1884;p10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85" name="Google Shape;1885;p10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886" name="Google Shape;1886;p10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87" name="Google Shape;1887;p10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888" name="Google Shape;1888;p10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889" name="Google Shape;1889;p108"/>
          <p:cNvSpPr/>
          <p:nvPr/>
        </p:nvSpPr>
        <p:spPr>
          <a:xfrm>
            <a:off x="2309793" y="3964317"/>
            <a:ext cx="40719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https://www.youtube.com/watch?v=2JjILZPOC5g</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0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895" name="Google Shape;1895;p10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896" name="Google Shape;1896;p10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97" name="Google Shape;1897;p109"/>
          <p:cNvSpPr txBox="1"/>
          <p:nvPr>
            <p:ph idx="4294967295" type="title"/>
          </p:nvPr>
        </p:nvSpPr>
        <p:spPr>
          <a:xfrm>
            <a:off x="-394855" y="-82815"/>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a:solidFill>
                  <a:srgbClr val="FF0000"/>
                </a:solidFill>
                <a:latin typeface="Times New Roman"/>
                <a:ea typeface="Times New Roman"/>
                <a:cs typeface="Times New Roman"/>
                <a:sym typeface="Times New Roman"/>
              </a:rPr>
              <a:t>TELNET   Port 23</a:t>
            </a:r>
            <a:endParaRPr>
              <a:solidFill>
                <a:srgbClr val="FF0000"/>
              </a:solidFill>
              <a:latin typeface="Times New Roman"/>
              <a:ea typeface="Times New Roman"/>
              <a:cs typeface="Times New Roman"/>
              <a:sym typeface="Times New Roman"/>
            </a:endParaRPr>
          </a:p>
        </p:txBody>
      </p:sp>
      <p:sp>
        <p:nvSpPr>
          <p:cNvPr id="1898" name="Google Shape;1898;p109"/>
          <p:cNvSpPr txBox="1"/>
          <p:nvPr>
            <p:ph idx="4294967295" type="body"/>
          </p:nvPr>
        </p:nvSpPr>
        <p:spPr>
          <a:xfrm>
            <a:off x="424082" y="811658"/>
            <a:ext cx="8712181" cy="1838565"/>
          </a:xfrm>
          <a:prstGeom prst="rect">
            <a:avLst/>
          </a:prstGeom>
          <a:noFill/>
          <a:ln>
            <a:noFill/>
          </a:ln>
        </p:spPr>
        <p:txBody>
          <a:bodyPr anchorCtr="0" anchor="t" bIns="34275" lIns="68550" spcFirstLastPara="1" rIns="68550" wrap="square" tIns="34275">
            <a:noAutofit/>
          </a:bodyPr>
          <a:lstStyle/>
          <a:p>
            <a:pPr indent="-165100" lvl="0" marL="342900" rtl="0" algn="l">
              <a:lnSpc>
                <a:spcPct val="100000"/>
              </a:lnSpc>
              <a:spcBef>
                <a:spcPts val="0"/>
              </a:spcBef>
              <a:spcAft>
                <a:spcPts val="0"/>
              </a:spcAft>
              <a:buClr>
                <a:schemeClr val="dk1"/>
              </a:buClr>
              <a:buSzPts val="2600"/>
              <a:buFont typeface="Noto Sans Symbols"/>
              <a:buChar char="⮚"/>
            </a:pPr>
            <a:r>
              <a:rPr lang="en-US" sz="1600">
                <a:solidFill>
                  <a:schemeClr val="dk1"/>
                </a:solidFill>
                <a:latin typeface="Times New Roman"/>
                <a:ea typeface="Times New Roman"/>
                <a:cs typeface="Times New Roman"/>
                <a:sym typeface="Times New Roman"/>
              </a:rPr>
              <a:t>TELNET is an abbreviation for </a:t>
            </a:r>
            <a:r>
              <a:rPr lang="en-US" sz="1600">
                <a:solidFill>
                  <a:srgbClr val="C00000"/>
                </a:solidFill>
                <a:latin typeface="Times New Roman"/>
                <a:ea typeface="Times New Roman"/>
                <a:cs typeface="Times New Roman"/>
                <a:sym typeface="Times New Roman"/>
              </a:rPr>
              <a:t>TE</a:t>
            </a:r>
            <a:r>
              <a:rPr lang="en-US" sz="1600">
                <a:solidFill>
                  <a:schemeClr val="dk1"/>
                </a:solidFill>
                <a:latin typeface="Times New Roman"/>
                <a:ea typeface="Times New Roman"/>
                <a:cs typeface="Times New Roman"/>
                <a:sym typeface="Times New Roman"/>
              </a:rPr>
              <a:t>rmina</a:t>
            </a:r>
            <a:r>
              <a:rPr lang="en-US" sz="1600">
                <a:solidFill>
                  <a:srgbClr val="C00000"/>
                </a:solidFill>
                <a:latin typeface="Times New Roman"/>
                <a:ea typeface="Times New Roman"/>
                <a:cs typeface="Times New Roman"/>
                <a:sym typeface="Times New Roman"/>
              </a:rPr>
              <a:t>L</a:t>
            </a:r>
            <a:r>
              <a:rPr lang="en-US" sz="1600">
                <a:solidFill>
                  <a:schemeClr val="dk1"/>
                </a:solidFill>
                <a:latin typeface="Times New Roman"/>
                <a:ea typeface="Times New Roman"/>
                <a:cs typeface="Times New Roman"/>
                <a:sym typeface="Times New Roman"/>
              </a:rPr>
              <a:t> </a:t>
            </a:r>
            <a:r>
              <a:rPr lang="en-US" sz="1600">
                <a:solidFill>
                  <a:srgbClr val="C00000"/>
                </a:solidFill>
                <a:latin typeface="Times New Roman"/>
                <a:ea typeface="Times New Roman"/>
                <a:cs typeface="Times New Roman"/>
                <a:sym typeface="Times New Roman"/>
              </a:rPr>
              <a:t>NET</a:t>
            </a:r>
            <a:r>
              <a:rPr lang="en-US" sz="1600">
                <a:solidFill>
                  <a:schemeClr val="dk1"/>
                </a:solidFill>
                <a:latin typeface="Times New Roman"/>
                <a:ea typeface="Times New Roman"/>
                <a:cs typeface="Times New Roman"/>
                <a:sym typeface="Times New Roman"/>
              </a:rPr>
              <a:t>work</a:t>
            </a:r>
            <a:endParaRPr sz="1600">
              <a:solidFill>
                <a:schemeClr val="dk1"/>
              </a:solidFill>
              <a:latin typeface="Times New Roman"/>
              <a:ea typeface="Times New Roman"/>
              <a:cs typeface="Times New Roman"/>
              <a:sym typeface="Times New Roman"/>
            </a:endParaRPr>
          </a:p>
          <a:p>
            <a:pPr indent="-165100" lvl="0" marL="342900" rtl="0" algn="l">
              <a:lnSpc>
                <a:spcPct val="100000"/>
              </a:lnSpc>
              <a:spcBef>
                <a:spcPts val="900"/>
              </a:spcBef>
              <a:spcAft>
                <a:spcPts val="0"/>
              </a:spcAft>
              <a:buClr>
                <a:schemeClr val="dk1"/>
              </a:buClr>
              <a:buSzPts val="2600"/>
              <a:buFont typeface="Noto Sans Symbols"/>
              <a:buChar char="⮚"/>
            </a:pPr>
            <a:r>
              <a:rPr lang="en-US" sz="1600">
                <a:solidFill>
                  <a:schemeClr val="dk1"/>
                </a:solidFill>
                <a:latin typeface="Times New Roman"/>
                <a:ea typeface="Times New Roman"/>
                <a:cs typeface="Times New Roman"/>
                <a:sym typeface="Times New Roman"/>
              </a:rPr>
              <a:t>TELNET is a </a:t>
            </a:r>
            <a:r>
              <a:rPr i="1" lang="en-US" sz="1600">
                <a:solidFill>
                  <a:schemeClr val="dk1"/>
                </a:solidFill>
                <a:latin typeface="Times New Roman"/>
                <a:ea typeface="Times New Roman"/>
                <a:cs typeface="Times New Roman"/>
                <a:sym typeface="Times New Roman"/>
              </a:rPr>
              <a:t>protocol</a:t>
            </a:r>
            <a:r>
              <a:rPr lang="en-US" sz="1600">
                <a:solidFill>
                  <a:schemeClr val="dk1"/>
                </a:solidFill>
                <a:latin typeface="Times New Roman"/>
                <a:ea typeface="Times New Roman"/>
                <a:cs typeface="Times New Roman"/>
                <a:sym typeface="Times New Roman"/>
              </a:rPr>
              <a:t> that provides “a general, bi-directional, eight-bit byte oriented communications facility”.</a:t>
            </a:r>
            <a:endParaRPr sz="1050">
              <a:solidFill>
                <a:schemeClr val="dk1"/>
              </a:solidFill>
              <a:latin typeface="Times New Roman"/>
              <a:ea typeface="Times New Roman"/>
              <a:cs typeface="Times New Roman"/>
              <a:sym typeface="Times New Roman"/>
            </a:endParaRPr>
          </a:p>
          <a:p>
            <a:pPr indent="-165100" lvl="0" marL="342900" rtl="0" algn="l">
              <a:lnSpc>
                <a:spcPct val="100000"/>
              </a:lnSpc>
              <a:spcBef>
                <a:spcPts val="900"/>
              </a:spcBef>
              <a:spcAft>
                <a:spcPts val="0"/>
              </a:spcAft>
              <a:buClr>
                <a:schemeClr val="dk1"/>
              </a:buClr>
              <a:buSzPts val="2600"/>
              <a:buFont typeface="Noto Sans Symbols"/>
              <a:buChar char="⮚"/>
            </a:pPr>
            <a:r>
              <a:rPr b="1" lang="en-US" sz="1600">
                <a:solidFill>
                  <a:schemeClr val="dk1"/>
                </a:solidFill>
                <a:latin typeface="Times New Roman"/>
                <a:ea typeface="Times New Roman"/>
                <a:cs typeface="Times New Roman"/>
                <a:sym typeface="Times New Roman"/>
              </a:rPr>
              <a:t>Telnet</a:t>
            </a:r>
            <a:r>
              <a:rPr lang="en-US" sz="1600">
                <a:solidFill>
                  <a:schemeClr val="dk1"/>
                </a:solidFill>
                <a:latin typeface="Times New Roman"/>
                <a:ea typeface="Times New Roman"/>
                <a:cs typeface="Times New Roman"/>
                <a:sym typeface="Times New Roman"/>
              </a:rPr>
              <a:t> is a </a:t>
            </a:r>
            <a:r>
              <a:rPr i="1" lang="en-US" sz="1600">
                <a:solidFill>
                  <a:schemeClr val="dk1"/>
                </a:solidFill>
                <a:latin typeface="Times New Roman"/>
                <a:ea typeface="Times New Roman"/>
                <a:cs typeface="Times New Roman"/>
                <a:sym typeface="Times New Roman"/>
              </a:rPr>
              <a:t>program</a:t>
            </a:r>
            <a:r>
              <a:rPr lang="en-US" sz="1600">
                <a:solidFill>
                  <a:schemeClr val="dk1"/>
                </a:solidFill>
                <a:latin typeface="Times New Roman"/>
                <a:ea typeface="Times New Roman"/>
                <a:cs typeface="Times New Roman"/>
                <a:sym typeface="Times New Roman"/>
              </a:rPr>
              <a:t> that supports the TELNET protocol over TCP.</a:t>
            </a:r>
            <a:endParaRPr sz="1050">
              <a:solidFill>
                <a:schemeClr val="dk1"/>
              </a:solidFill>
              <a:latin typeface="Times New Roman"/>
              <a:ea typeface="Times New Roman"/>
              <a:cs typeface="Times New Roman"/>
              <a:sym typeface="Times New Roman"/>
            </a:endParaRPr>
          </a:p>
          <a:p>
            <a:pPr indent="-165100" lvl="0" marL="342900" rtl="0" algn="l">
              <a:lnSpc>
                <a:spcPct val="100000"/>
              </a:lnSpc>
              <a:spcBef>
                <a:spcPts val="900"/>
              </a:spcBef>
              <a:spcAft>
                <a:spcPts val="0"/>
              </a:spcAft>
              <a:buClr>
                <a:schemeClr val="dk1"/>
              </a:buClr>
              <a:buSzPts val="2600"/>
              <a:buFont typeface="Noto Sans Symbols"/>
              <a:buChar char="⮚"/>
            </a:pPr>
            <a:r>
              <a:rPr lang="en-US" sz="1600">
                <a:solidFill>
                  <a:schemeClr val="dk1"/>
                </a:solidFill>
                <a:latin typeface="Times New Roman"/>
                <a:ea typeface="Times New Roman"/>
                <a:cs typeface="Times New Roman"/>
                <a:sym typeface="Times New Roman"/>
              </a:rPr>
              <a:t>Many application protocols are built upon the TELNET protocol.</a:t>
            </a:r>
            <a:endParaRPr sz="1050">
              <a:solidFill>
                <a:schemeClr val="dk1"/>
              </a:solidFill>
              <a:latin typeface="Times New Roman"/>
              <a:ea typeface="Times New Roman"/>
              <a:cs typeface="Times New Roman"/>
              <a:sym typeface="Times New Roman"/>
            </a:endParaRPr>
          </a:p>
          <a:p>
            <a:pPr indent="-165100" lvl="0" marL="342900" rtl="0" algn="l">
              <a:lnSpc>
                <a:spcPct val="100000"/>
              </a:lnSpc>
              <a:spcBef>
                <a:spcPts val="900"/>
              </a:spcBef>
              <a:spcAft>
                <a:spcPts val="0"/>
              </a:spcAft>
              <a:buClr>
                <a:schemeClr val="dk1"/>
              </a:buClr>
              <a:buSzPts val="2600"/>
              <a:buFont typeface="Noto Sans Symbols"/>
              <a:buChar char="⮚"/>
            </a:pPr>
            <a:r>
              <a:rPr lang="en-US" sz="1600">
                <a:solidFill>
                  <a:schemeClr val="dk1"/>
                </a:solidFill>
                <a:latin typeface="Times New Roman"/>
                <a:ea typeface="Times New Roman"/>
                <a:cs typeface="Times New Roman"/>
                <a:sym typeface="Times New Roman"/>
              </a:rPr>
              <a:t>TELNET enables the establishment of a connection to </a:t>
            </a:r>
            <a:r>
              <a:rPr b="1" lang="en-US" sz="2400">
                <a:solidFill>
                  <a:srgbClr val="C00000"/>
                </a:solidFill>
                <a:latin typeface="Times New Roman"/>
                <a:ea typeface="Times New Roman"/>
                <a:cs typeface="Times New Roman"/>
                <a:sym typeface="Times New Roman"/>
              </a:rPr>
              <a:t>a remote system</a:t>
            </a:r>
            <a:endParaRPr b="1" sz="1600">
              <a:solidFill>
                <a:srgbClr val="C00000"/>
              </a:solidFill>
              <a:latin typeface="Times New Roman"/>
              <a:ea typeface="Times New Roman"/>
              <a:cs typeface="Times New Roman"/>
              <a:sym typeface="Times New Roman"/>
            </a:endParaRPr>
          </a:p>
          <a:p>
            <a:pPr indent="0" lvl="0" marL="257175" rtl="0" algn="l">
              <a:lnSpc>
                <a:spcPct val="100000"/>
              </a:lnSpc>
              <a:spcBef>
                <a:spcPts val="480"/>
              </a:spcBef>
              <a:spcAft>
                <a:spcPts val="0"/>
              </a:spcAft>
              <a:buClr>
                <a:schemeClr val="dk1"/>
              </a:buClr>
              <a:buSzPts val="3200"/>
              <a:buNone/>
            </a:pPr>
            <a:r>
              <a:t/>
            </a:r>
            <a:endParaRPr sz="1050">
              <a:solidFill>
                <a:schemeClr val="dk1"/>
              </a:solidFill>
              <a:latin typeface="Times New Roman"/>
              <a:ea typeface="Times New Roman"/>
              <a:cs typeface="Times New Roman"/>
              <a:sym typeface="Times New Roman"/>
            </a:endParaRPr>
          </a:p>
        </p:txBody>
      </p:sp>
      <p:cxnSp>
        <p:nvCxnSpPr>
          <p:cNvPr id="1899" name="Google Shape;1899;p10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00" name="Google Shape;1900;p10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01" name="Google Shape;1901;p10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02" name="Google Shape;1902;p10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03" name="Google Shape;1903;p10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904" name="Google Shape;1904;p109"/>
          <p:cNvPicPr preferRelativeResize="0"/>
          <p:nvPr/>
        </p:nvPicPr>
        <p:blipFill rotWithShape="1">
          <a:blip r:embed="rId4">
            <a:alphaModFix/>
          </a:blip>
          <a:srcRect b="0" l="0" r="0" t="0"/>
          <a:stretch/>
        </p:blipFill>
        <p:spPr>
          <a:xfrm>
            <a:off x="708420" y="3066107"/>
            <a:ext cx="7978380" cy="14854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66" name="Google Shape;266;p1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67" name="Google Shape;267;p1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68" name="Google Shape;268;p11"/>
          <p:cNvSpPr txBox="1"/>
          <p:nvPr>
            <p:ph idx="4294967295" type="title"/>
          </p:nvPr>
        </p:nvSpPr>
        <p:spPr>
          <a:xfrm>
            <a:off x="1600200" y="214313"/>
            <a:ext cx="7543800" cy="4667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Request and Status line</a:t>
            </a:r>
            <a:endParaRPr>
              <a:solidFill>
                <a:schemeClr val="dk2"/>
              </a:solidFill>
              <a:latin typeface="Times New Roman"/>
              <a:ea typeface="Times New Roman"/>
              <a:cs typeface="Times New Roman"/>
              <a:sym typeface="Times New Roman"/>
            </a:endParaRPr>
          </a:p>
        </p:txBody>
      </p:sp>
      <p:sp>
        <p:nvSpPr>
          <p:cNvPr id="269" name="Google Shape;269;p11"/>
          <p:cNvSpPr txBox="1"/>
          <p:nvPr/>
        </p:nvSpPr>
        <p:spPr>
          <a:xfrm>
            <a:off x="822960" y="3937789"/>
            <a:ext cx="688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HTTP request and status line</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270" name="Google Shape;270;p11"/>
          <p:cNvPicPr preferRelativeResize="0"/>
          <p:nvPr/>
        </p:nvPicPr>
        <p:blipFill rotWithShape="1">
          <a:blip r:embed="rId3">
            <a:alphaModFix/>
          </a:blip>
          <a:srcRect b="0" l="0" r="0" t="0"/>
          <a:stretch/>
        </p:blipFill>
        <p:spPr>
          <a:xfrm>
            <a:off x="1268172" y="2039416"/>
            <a:ext cx="6402255" cy="1810614"/>
          </a:xfrm>
          <a:prstGeom prst="rect">
            <a:avLst/>
          </a:prstGeom>
          <a:noFill/>
          <a:ln>
            <a:noFill/>
          </a:ln>
        </p:spPr>
      </p:pic>
      <p:sp>
        <p:nvSpPr>
          <p:cNvPr id="271" name="Google Shape;271;p11"/>
          <p:cNvSpPr/>
          <p:nvPr/>
        </p:nvSpPr>
        <p:spPr>
          <a:xfrm>
            <a:off x="641499" y="725164"/>
            <a:ext cx="72090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02124"/>
                </a:solidFill>
                <a:latin typeface="Times New Roman"/>
                <a:ea typeface="Times New Roman"/>
                <a:cs typeface="Times New Roman"/>
                <a:sym typeface="Times New Roman"/>
              </a:rPr>
              <a:t>An HTTP </a:t>
            </a:r>
            <a:r>
              <a:rPr b="1" i="0" lang="en-US" sz="1800" u="none" cap="none" strike="noStrike">
                <a:solidFill>
                  <a:srgbClr val="C00000"/>
                </a:solidFill>
                <a:latin typeface="Times New Roman"/>
                <a:ea typeface="Times New Roman"/>
                <a:cs typeface="Times New Roman"/>
                <a:sym typeface="Times New Roman"/>
              </a:rPr>
              <a:t>Request</a:t>
            </a:r>
            <a:r>
              <a:rPr b="0" i="0" lang="en-US" sz="1800" u="none" cap="none" strike="noStrike">
                <a:solidFill>
                  <a:srgbClr val="202124"/>
                </a:solidFill>
                <a:latin typeface="Times New Roman"/>
                <a:ea typeface="Times New Roman"/>
                <a:cs typeface="Times New Roman"/>
                <a:sym typeface="Times New Roman"/>
              </a:rPr>
              <a:t> and </a:t>
            </a:r>
            <a:r>
              <a:rPr b="1" i="0" lang="en-US" sz="1800" u="none" cap="none" strike="noStrike">
                <a:solidFill>
                  <a:srgbClr val="C00000"/>
                </a:solidFill>
                <a:latin typeface="Times New Roman"/>
                <a:ea typeface="Times New Roman"/>
                <a:cs typeface="Times New Roman"/>
                <a:sym typeface="Times New Roman"/>
              </a:rPr>
              <a:t>Response/status</a:t>
            </a:r>
            <a:r>
              <a:rPr b="0" i="0" lang="en-US" sz="1800" u="none" cap="none" strike="noStrike">
                <a:solidFill>
                  <a:srgbClr val="202124"/>
                </a:solidFill>
                <a:latin typeface="Times New Roman"/>
                <a:ea typeface="Times New Roman"/>
                <a:cs typeface="Times New Roman"/>
                <a:sym typeface="Times New Roman"/>
              </a:rPr>
              <a:t> is divided into </a:t>
            </a:r>
            <a:r>
              <a:rPr b="1" i="0" lang="en-US" sz="2800" u="none" cap="none" strike="noStrike">
                <a:solidFill>
                  <a:srgbClr val="C00000"/>
                </a:solidFill>
                <a:latin typeface="Times New Roman"/>
                <a:ea typeface="Times New Roman"/>
                <a:cs typeface="Times New Roman"/>
                <a:sym typeface="Times New Roman"/>
              </a:rPr>
              <a:t>three parts:</a:t>
            </a:r>
            <a:endParaRPr b="1" i="0" sz="2800" u="none" cap="none" strike="noStrike">
              <a:solidFill>
                <a:srgbClr val="C00000"/>
              </a:solidFill>
              <a:latin typeface="Times New Roman"/>
              <a:ea typeface="Times New Roman"/>
              <a:cs typeface="Times New Roman"/>
              <a:sym typeface="Times New Roman"/>
            </a:endParaRPr>
          </a:p>
        </p:txBody>
      </p:sp>
      <p:sp>
        <p:nvSpPr>
          <p:cNvPr id="272" name="Google Shape;272;p11"/>
          <p:cNvSpPr/>
          <p:nvPr/>
        </p:nvSpPr>
        <p:spPr>
          <a:xfrm>
            <a:off x="693602" y="1559576"/>
            <a:ext cx="3879588" cy="276999"/>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1B1B1B"/>
              </a:buClr>
              <a:buSzPts val="1200"/>
              <a:buFont typeface="Arial"/>
              <a:buNone/>
            </a:pPr>
            <a:r>
              <a:rPr b="0" i="1" lang="en-US" sz="1200" u="sng" cap="none" strike="noStrike">
                <a:solidFill>
                  <a:srgbClr val="1B1B1B"/>
                </a:solidFill>
                <a:latin typeface="Times New Roman"/>
                <a:ea typeface="Times New Roman"/>
                <a:cs typeface="Times New Roman"/>
                <a:sym typeface="Times New Roman"/>
              </a:rPr>
              <a:t>HTTP Request  </a:t>
            </a:r>
            <a:r>
              <a:rPr b="0" i="1" lang="en-US" sz="1200" u="sng" cap="none" strike="noStrike">
                <a:solidFill>
                  <a:srgbClr val="1B1B1B"/>
                </a:solidFill>
                <a:latin typeface="Times New Roman"/>
                <a:ea typeface="Times New Roman"/>
                <a:cs typeface="Times New Roman"/>
                <a:sym typeface="Times New Roman"/>
              </a:rPr>
              <a:t>Type:</a:t>
            </a:r>
            <a:r>
              <a:rPr b="0" i="0" lang="en-US" sz="1200" u="none" cap="none" strike="noStrike">
                <a:solidFill>
                  <a:srgbClr val="1B1B1B"/>
                </a:solidFill>
                <a:latin typeface="Times New Roman"/>
                <a:ea typeface="Times New Roman"/>
                <a:cs typeface="Times New Roman"/>
                <a:sym typeface="Times New Roman"/>
              </a:rPr>
              <a:t>,  </a:t>
            </a:r>
            <a:r>
              <a:rPr b="0" i="0" lang="en-US" sz="10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GET</a:t>
            </a:r>
            <a:r>
              <a:rPr b="0" i="0" lang="en-US" sz="1200" u="none" cap="none" strike="noStrike">
                <a:solidFill>
                  <a:srgbClr val="1B1B1B"/>
                </a:solidFill>
                <a:latin typeface="Times New Roman"/>
                <a:ea typeface="Times New Roman"/>
                <a:cs typeface="Times New Roman"/>
                <a:sym typeface="Times New Roman"/>
              </a:rPr>
              <a:t>, </a:t>
            </a:r>
            <a:r>
              <a:rPr b="0" i="0" lang="en-US" sz="10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PUT</a:t>
            </a:r>
            <a:r>
              <a:rPr b="0" i="0" lang="en-US" sz="1200" u="none" cap="none" strike="noStrike">
                <a:solidFill>
                  <a:srgbClr val="1B1B1B"/>
                </a:solidFill>
                <a:latin typeface="Times New Roman"/>
                <a:ea typeface="Times New Roman"/>
                <a:cs typeface="Times New Roman"/>
                <a:sym typeface="Times New Roman"/>
              </a:rPr>
              <a:t>,</a:t>
            </a:r>
            <a:r>
              <a:rPr b="0" i="0" lang="en-US" sz="1200" u="none" cap="none" strike="noStrike">
                <a:solidFill>
                  <a:srgbClr val="1B1B1B"/>
                </a:solidFill>
                <a:latin typeface="Times New Roman"/>
                <a:ea typeface="Times New Roman"/>
                <a:cs typeface="Times New Roman"/>
                <a:sym typeface="Times New Roman"/>
              </a:rPr>
              <a:t> </a:t>
            </a:r>
            <a:r>
              <a:rPr b="0" i="0" lang="en-US" sz="1000" u="sng" cap="none"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POST</a:t>
            </a:r>
            <a:r>
              <a:rPr b="0" i="0" lang="en-US" sz="1000" u="sng" cap="none" strike="noStrike">
                <a:solidFill>
                  <a:schemeClr val="dk1"/>
                </a:solidFill>
                <a:latin typeface="Times New Roman"/>
                <a:ea typeface="Times New Roman"/>
                <a:cs typeface="Times New Roman"/>
                <a:sym typeface="Times New Roman"/>
              </a:rPr>
              <a:t>,</a:t>
            </a:r>
            <a:r>
              <a:rPr b="0" i="0" lang="en-US" sz="1200" u="none" cap="none" strike="noStrike">
                <a:solidFill>
                  <a:srgbClr val="1B1B1B"/>
                </a:solidFill>
                <a:latin typeface="Times New Roman"/>
                <a:ea typeface="Times New Roman"/>
                <a:cs typeface="Times New Roman"/>
                <a:sym typeface="Times New Roman"/>
              </a:rPr>
              <a:t> </a:t>
            </a:r>
            <a:r>
              <a:rPr b="0" i="0" lang="en-US" sz="1000" u="sng" cap="none"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HEAD</a:t>
            </a:r>
            <a:r>
              <a:rPr b="0" i="0" lang="en-US" sz="1200" u="none" cap="none" strike="noStrike">
                <a:solidFill>
                  <a:srgbClr val="1B1B1B"/>
                </a:solidFill>
                <a:latin typeface="Times New Roman"/>
                <a:ea typeface="Times New Roman"/>
                <a:cs typeface="Times New Roman"/>
                <a:sym typeface="Times New Roman"/>
              </a:rPr>
              <a:t> or </a:t>
            </a:r>
            <a:r>
              <a:rPr b="0" i="0" lang="en-US" sz="1000" u="sng" cap="none" strike="noStrike">
                <a:solidFill>
                  <a:schemeClr val="dk1"/>
                </a:solidFill>
                <a:latin typeface="Times New Roman"/>
                <a:ea typeface="Times New Roman"/>
                <a:cs typeface="Times New Roman"/>
                <a:sym typeface="Times New Roman"/>
                <a:hlinkClick r:id="rId8">
                  <a:extLst>
                    <a:ext uri="{A12FA001-AC4F-418D-AE19-62706E023703}">
                      <ahyp:hlinkClr val="tx"/>
                    </a:ext>
                  </a:extLst>
                </a:hlinkClick>
              </a:rPr>
              <a:t>OPTIONS</a:t>
            </a:r>
            <a:r>
              <a:rPr b="0" i="0" lang="en-US" sz="1200" u="none" cap="none" strike="noStrike">
                <a:solidFill>
                  <a:srgbClr val="1B1B1B"/>
                </a:solidFill>
                <a:latin typeface="Times New Roman"/>
                <a:ea typeface="Times New Roman"/>
                <a:cs typeface="Times New Roman"/>
                <a:sym typeface="Times New Roman"/>
              </a:rPr>
              <a:t>)</a:t>
            </a:r>
            <a:r>
              <a:rPr b="0" i="0" lang="en-US" sz="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
        <p:nvSpPr>
          <p:cNvPr id="273" name="Google Shape;273;p11"/>
          <p:cNvSpPr/>
          <p:nvPr/>
        </p:nvSpPr>
        <p:spPr>
          <a:xfrm>
            <a:off x="4919680" y="1440188"/>
            <a:ext cx="3964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HTTP/0.9, HTTP/1.0, HTTP/1.1, and HTTP/2.0</a:t>
            </a:r>
            <a:r>
              <a:rPr b="0" i="0" lang="en-US" sz="1400" u="none" cap="none" strike="noStrike">
                <a:solidFill>
                  <a:srgbClr val="202124"/>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274" name="Google Shape;274;p11"/>
          <p:cNvSpPr/>
          <p:nvPr/>
        </p:nvSpPr>
        <p:spPr>
          <a:xfrm>
            <a:off x="6368263" y="3760019"/>
            <a:ext cx="2587336"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Jost"/>
                <a:ea typeface="Jost"/>
                <a:cs typeface="Jost"/>
                <a:sym typeface="Jost"/>
              </a:rPr>
              <a:t>HTTP Status Lines</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Jost"/>
                <a:ea typeface="Jost"/>
                <a:cs typeface="Jost"/>
                <a:sym typeface="Jost"/>
              </a:rPr>
              <a:t> (HTTP Status Codes + HTTP Reason Phrases)</a:t>
            </a:r>
            <a:endParaRPr/>
          </a:p>
        </p:txBody>
      </p:sp>
      <p:cxnSp>
        <p:nvCxnSpPr>
          <p:cNvPr id="275" name="Google Shape;275;p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76" name="Google Shape;276;p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77" name="Google Shape;277;p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78" name="Google Shape;278;p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79" name="Google Shape;279;p11"/>
          <p:cNvPicPr preferRelativeResize="0"/>
          <p:nvPr/>
        </p:nvPicPr>
        <p:blipFill rotWithShape="1">
          <a:blip r:embed="rId9">
            <a:alphaModFix/>
          </a:blip>
          <a:srcRect b="0" l="0" r="0" t="0"/>
          <a:stretch/>
        </p:blipFill>
        <p:spPr>
          <a:xfrm>
            <a:off x="41822" y="47021"/>
            <a:ext cx="538608" cy="597579"/>
          </a:xfrm>
          <a:prstGeom prst="rect">
            <a:avLst/>
          </a:prstGeom>
          <a:noFill/>
          <a:ln>
            <a:noFill/>
          </a:ln>
        </p:spPr>
      </p:pic>
      <p:sp>
        <p:nvSpPr>
          <p:cNvPr id="280" name="Google Shape;280;p11"/>
          <p:cNvSpPr/>
          <p:nvPr/>
        </p:nvSpPr>
        <p:spPr>
          <a:xfrm>
            <a:off x="3572755" y="3047919"/>
            <a:ext cx="20008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status code of 200 (OK).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10"/>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10" name="Google Shape;1910;p110"/>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11" name="Google Shape;1911;p11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12" name="Google Shape;1912;p110"/>
          <p:cNvSpPr txBox="1"/>
          <p:nvPr>
            <p:ph idx="4294967295" type="title"/>
          </p:nvPr>
        </p:nvSpPr>
        <p:spPr>
          <a:xfrm>
            <a:off x="-394855" y="-82815"/>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a:solidFill>
                  <a:srgbClr val="FF0000"/>
                </a:solidFill>
                <a:latin typeface="Times New Roman"/>
                <a:ea typeface="Times New Roman"/>
                <a:cs typeface="Times New Roman"/>
                <a:sym typeface="Times New Roman"/>
              </a:rPr>
              <a:t>TELNET</a:t>
            </a:r>
            <a:endParaRPr>
              <a:solidFill>
                <a:srgbClr val="FF0000"/>
              </a:solidFill>
              <a:latin typeface="Times New Roman"/>
              <a:ea typeface="Times New Roman"/>
              <a:cs typeface="Times New Roman"/>
              <a:sym typeface="Times New Roman"/>
            </a:endParaRPr>
          </a:p>
        </p:txBody>
      </p:sp>
      <p:cxnSp>
        <p:nvCxnSpPr>
          <p:cNvPr id="1913" name="Google Shape;1913;p11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14" name="Google Shape;1914;p11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15" name="Google Shape;1915;p11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16" name="Google Shape;1916;p11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17" name="Google Shape;1917;p11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918" name="Google Shape;1918;p110"/>
          <p:cNvPicPr preferRelativeResize="0"/>
          <p:nvPr/>
        </p:nvPicPr>
        <p:blipFill rotWithShape="1">
          <a:blip r:embed="rId4">
            <a:alphaModFix/>
          </a:blip>
          <a:srcRect b="0" l="0" r="0" t="0"/>
          <a:stretch/>
        </p:blipFill>
        <p:spPr>
          <a:xfrm>
            <a:off x="708420" y="803494"/>
            <a:ext cx="8056418" cy="357677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11"/>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24" name="Google Shape;1924;p111"/>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25" name="Google Shape;1925;p11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26" name="Google Shape;1926;p111"/>
          <p:cNvSpPr txBox="1"/>
          <p:nvPr>
            <p:ph idx="4294967295" type="title"/>
          </p:nvPr>
        </p:nvSpPr>
        <p:spPr>
          <a:xfrm>
            <a:off x="41077" y="-55958"/>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a:solidFill>
                  <a:srgbClr val="C00000"/>
                </a:solidFill>
                <a:latin typeface="Times New Roman"/>
                <a:ea typeface="Times New Roman"/>
                <a:cs typeface="Times New Roman"/>
                <a:sym typeface="Times New Roman"/>
              </a:rPr>
              <a:t>Remote Login</a:t>
            </a:r>
            <a:endParaRPr b="1">
              <a:solidFill>
                <a:srgbClr val="C00000"/>
              </a:solidFill>
              <a:latin typeface="Times New Roman"/>
              <a:ea typeface="Times New Roman"/>
              <a:cs typeface="Times New Roman"/>
              <a:sym typeface="Times New Roman"/>
            </a:endParaRPr>
          </a:p>
        </p:txBody>
      </p:sp>
      <p:pic>
        <p:nvPicPr>
          <p:cNvPr id="1927" name="Google Shape;1927;p111"/>
          <p:cNvPicPr preferRelativeResize="0"/>
          <p:nvPr>
            <p:ph idx="4294967295" type="body"/>
          </p:nvPr>
        </p:nvPicPr>
        <p:blipFill rotWithShape="1">
          <a:blip r:embed="rId3">
            <a:alphaModFix/>
          </a:blip>
          <a:srcRect b="0" l="0" r="0" t="0"/>
          <a:stretch/>
        </p:blipFill>
        <p:spPr>
          <a:xfrm>
            <a:off x="708420" y="870348"/>
            <a:ext cx="4924532" cy="3670504"/>
          </a:xfrm>
          <a:prstGeom prst="rect">
            <a:avLst/>
          </a:prstGeom>
          <a:noFill/>
          <a:ln>
            <a:noFill/>
          </a:ln>
        </p:spPr>
      </p:pic>
      <p:cxnSp>
        <p:nvCxnSpPr>
          <p:cNvPr id="1928" name="Google Shape;1928;p11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29" name="Google Shape;1929;p11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30" name="Google Shape;1930;p11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31" name="Google Shape;1931;p11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32" name="Google Shape;1932;p11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1933" name="Google Shape;1933;p111"/>
          <p:cNvPicPr preferRelativeResize="0"/>
          <p:nvPr/>
        </p:nvPicPr>
        <p:blipFill rotWithShape="1">
          <a:blip r:embed="rId5">
            <a:alphaModFix/>
          </a:blip>
          <a:srcRect b="0" l="0" r="0" t="0"/>
          <a:stretch/>
        </p:blipFill>
        <p:spPr>
          <a:xfrm>
            <a:off x="5868386" y="828676"/>
            <a:ext cx="3113916" cy="506036"/>
          </a:xfrm>
          <a:prstGeom prst="rect">
            <a:avLst/>
          </a:prstGeom>
          <a:noFill/>
          <a:ln>
            <a:noFill/>
          </a:ln>
        </p:spPr>
      </p:pic>
      <p:pic>
        <p:nvPicPr>
          <p:cNvPr id="1934" name="Google Shape;1934;p111"/>
          <p:cNvPicPr preferRelativeResize="0"/>
          <p:nvPr/>
        </p:nvPicPr>
        <p:blipFill rotWithShape="1">
          <a:blip r:embed="rId6">
            <a:alphaModFix/>
          </a:blip>
          <a:srcRect b="0" l="0" r="0" t="0"/>
          <a:stretch/>
        </p:blipFill>
        <p:spPr>
          <a:xfrm>
            <a:off x="5868387" y="1364083"/>
            <a:ext cx="3113916" cy="553747"/>
          </a:xfrm>
          <a:prstGeom prst="rect">
            <a:avLst/>
          </a:prstGeom>
          <a:noFill/>
          <a:ln>
            <a:noFill/>
          </a:ln>
        </p:spPr>
      </p:pic>
      <p:pic>
        <p:nvPicPr>
          <p:cNvPr id="1935" name="Google Shape;1935;p111"/>
          <p:cNvPicPr preferRelativeResize="0"/>
          <p:nvPr/>
        </p:nvPicPr>
        <p:blipFill rotWithShape="1">
          <a:blip r:embed="rId7">
            <a:alphaModFix/>
          </a:blip>
          <a:srcRect b="0" l="0" r="0" t="0"/>
          <a:stretch/>
        </p:blipFill>
        <p:spPr>
          <a:xfrm>
            <a:off x="5868386" y="1976572"/>
            <a:ext cx="3113916" cy="780832"/>
          </a:xfrm>
          <a:prstGeom prst="rect">
            <a:avLst/>
          </a:prstGeom>
          <a:noFill/>
          <a:ln>
            <a:noFill/>
          </a:ln>
        </p:spPr>
      </p:pic>
      <p:pic>
        <p:nvPicPr>
          <p:cNvPr id="1936" name="Google Shape;1936;p111"/>
          <p:cNvPicPr preferRelativeResize="0"/>
          <p:nvPr/>
        </p:nvPicPr>
        <p:blipFill rotWithShape="1">
          <a:blip r:embed="rId8">
            <a:alphaModFix/>
          </a:blip>
          <a:srcRect b="0" l="0" r="0" t="0"/>
          <a:stretch/>
        </p:blipFill>
        <p:spPr>
          <a:xfrm>
            <a:off x="5868387" y="2866358"/>
            <a:ext cx="3113916" cy="789168"/>
          </a:xfrm>
          <a:prstGeom prst="rect">
            <a:avLst/>
          </a:prstGeom>
          <a:noFill/>
          <a:ln>
            <a:noFill/>
          </a:ln>
        </p:spPr>
      </p:pic>
      <p:pic>
        <p:nvPicPr>
          <p:cNvPr id="1937" name="Google Shape;1937;p111"/>
          <p:cNvPicPr preferRelativeResize="0"/>
          <p:nvPr/>
        </p:nvPicPr>
        <p:blipFill rotWithShape="1">
          <a:blip r:embed="rId9">
            <a:alphaModFix/>
          </a:blip>
          <a:srcRect b="0" l="0" r="0" t="0"/>
          <a:stretch/>
        </p:blipFill>
        <p:spPr>
          <a:xfrm>
            <a:off x="5868386" y="3726086"/>
            <a:ext cx="3113915" cy="877881"/>
          </a:xfrm>
          <a:prstGeom prst="rect">
            <a:avLst/>
          </a:prstGeom>
          <a:noFill/>
          <a:ln>
            <a:noFill/>
          </a:ln>
        </p:spPr>
      </p:pic>
      <p:sp>
        <p:nvSpPr>
          <p:cNvPr id="1938" name="Google Shape;1938;p111"/>
          <p:cNvSpPr/>
          <p:nvPr/>
        </p:nvSpPr>
        <p:spPr>
          <a:xfrm>
            <a:off x="2677163" y="4140742"/>
            <a:ext cx="69922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NVT</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12"/>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44" name="Google Shape;1944;p112"/>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45" name="Google Shape;1945;p11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46" name="Google Shape;1946;p112"/>
          <p:cNvSpPr txBox="1"/>
          <p:nvPr>
            <p:ph idx="4294967295" type="title"/>
          </p:nvPr>
        </p:nvSpPr>
        <p:spPr>
          <a:xfrm>
            <a:off x="0" y="176066"/>
            <a:ext cx="8229600" cy="505757"/>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4800">
                <a:solidFill>
                  <a:srgbClr val="C00000"/>
                </a:solidFill>
                <a:latin typeface="Times New Roman"/>
                <a:ea typeface="Times New Roman"/>
                <a:cs typeface="Times New Roman"/>
                <a:sym typeface="Times New Roman"/>
              </a:rPr>
              <a:t>Local Login</a:t>
            </a:r>
            <a:endParaRPr sz="4800">
              <a:solidFill>
                <a:srgbClr val="C00000"/>
              </a:solidFill>
              <a:latin typeface="Times New Roman"/>
              <a:ea typeface="Times New Roman"/>
              <a:cs typeface="Times New Roman"/>
              <a:sym typeface="Times New Roman"/>
            </a:endParaRPr>
          </a:p>
        </p:txBody>
      </p:sp>
      <p:pic>
        <p:nvPicPr>
          <p:cNvPr id="1947" name="Google Shape;1947;p112"/>
          <p:cNvPicPr preferRelativeResize="0"/>
          <p:nvPr>
            <p:ph idx="4294967295" type="body"/>
          </p:nvPr>
        </p:nvPicPr>
        <p:blipFill rotWithShape="1">
          <a:blip r:embed="rId3">
            <a:alphaModFix/>
          </a:blip>
          <a:srcRect b="0" l="0" r="0" t="0"/>
          <a:stretch/>
        </p:blipFill>
        <p:spPr>
          <a:xfrm>
            <a:off x="1657350" y="881070"/>
            <a:ext cx="5928014" cy="3670504"/>
          </a:xfrm>
          <a:prstGeom prst="rect">
            <a:avLst/>
          </a:prstGeom>
          <a:noFill/>
          <a:ln>
            <a:noFill/>
          </a:ln>
        </p:spPr>
      </p:pic>
      <p:cxnSp>
        <p:nvCxnSpPr>
          <p:cNvPr id="1948" name="Google Shape;1948;p1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49" name="Google Shape;1949;p1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50" name="Google Shape;1950;p1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51" name="Google Shape;1951;p1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52" name="Google Shape;1952;p11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13"/>
          <p:cNvSpPr txBox="1"/>
          <p:nvPr>
            <p:ph idx="10" type="dt"/>
          </p:nvPr>
        </p:nvSpPr>
        <p:spPr>
          <a:xfrm>
            <a:off x="781883" y="4948748"/>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58" name="Google Shape;1958;p113"/>
          <p:cNvSpPr txBox="1"/>
          <p:nvPr>
            <p:ph idx="11" type="ftr"/>
          </p:nvPr>
        </p:nvSpPr>
        <p:spPr>
          <a:xfrm>
            <a:off x="2723562" y="4948748"/>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59" name="Google Shape;1959;p113"/>
          <p:cNvSpPr txBox="1"/>
          <p:nvPr>
            <p:ph idx="12" type="sldNum"/>
          </p:nvPr>
        </p:nvSpPr>
        <p:spPr>
          <a:xfrm>
            <a:off x="7384267" y="4948748"/>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60" name="Google Shape;1960;p113"/>
          <p:cNvSpPr txBox="1"/>
          <p:nvPr>
            <p:ph idx="4294967295" type="title"/>
          </p:nvPr>
        </p:nvSpPr>
        <p:spPr>
          <a:xfrm>
            <a:off x="0" y="103909"/>
            <a:ext cx="8229600" cy="661696"/>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Working of TELNET</a:t>
            </a:r>
            <a:endParaRPr>
              <a:latin typeface="Times New Roman"/>
              <a:ea typeface="Times New Roman"/>
              <a:cs typeface="Times New Roman"/>
              <a:sym typeface="Times New Roman"/>
            </a:endParaRPr>
          </a:p>
        </p:txBody>
      </p:sp>
      <p:cxnSp>
        <p:nvCxnSpPr>
          <p:cNvPr id="1961" name="Google Shape;1961;p113"/>
          <p:cNvCxnSpPr/>
          <p:nvPr/>
        </p:nvCxnSpPr>
        <p:spPr>
          <a:xfrm flipH="1" rot="10800000">
            <a:off x="-39887" y="703833"/>
            <a:ext cx="9144000" cy="20782"/>
          </a:xfrm>
          <a:prstGeom prst="straightConnector1">
            <a:avLst/>
          </a:prstGeom>
          <a:noFill/>
          <a:ln cap="flat" cmpd="sng" w="9525">
            <a:solidFill>
              <a:srgbClr val="00B050"/>
            </a:solidFill>
            <a:prstDash val="solid"/>
            <a:round/>
            <a:headEnd len="sm" w="sm" type="none"/>
            <a:tailEnd len="sm" w="sm" type="none"/>
          </a:ln>
        </p:spPr>
      </p:cxnSp>
      <p:sp>
        <p:nvSpPr>
          <p:cNvPr id="1962" name="Google Shape;1962;p113"/>
          <p:cNvSpPr/>
          <p:nvPr/>
        </p:nvSpPr>
        <p:spPr>
          <a:xfrm>
            <a:off x="68462" y="4871172"/>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63" name="Google Shape;1963;p113"/>
          <p:cNvCxnSpPr/>
          <p:nvPr/>
        </p:nvCxnSpPr>
        <p:spPr>
          <a:xfrm flipH="1">
            <a:off x="539352" y="113707"/>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64" name="Google Shape;1964;p113"/>
          <p:cNvCxnSpPr/>
          <p:nvPr/>
        </p:nvCxnSpPr>
        <p:spPr>
          <a:xfrm>
            <a:off x="-48814" y="4802115"/>
            <a:ext cx="9144000" cy="0"/>
          </a:xfrm>
          <a:prstGeom prst="straightConnector1">
            <a:avLst/>
          </a:prstGeom>
          <a:noFill/>
          <a:ln cap="flat" cmpd="sng" w="15875">
            <a:solidFill>
              <a:srgbClr val="00B050"/>
            </a:solidFill>
            <a:prstDash val="solid"/>
            <a:round/>
            <a:headEnd len="sm" w="sm" type="none"/>
            <a:tailEnd len="sm" w="sm" type="none"/>
          </a:ln>
        </p:spPr>
      </p:cxnSp>
      <p:pic>
        <p:nvPicPr>
          <p:cNvPr id="1965" name="Google Shape;1965;p113"/>
          <p:cNvPicPr preferRelativeResize="0"/>
          <p:nvPr/>
        </p:nvPicPr>
        <p:blipFill rotWithShape="1">
          <a:blip r:embed="rId3">
            <a:alphaModFix/>
          </a:blip>
          <a:srcRect b="0" l="0" r="0" t="0"/>
          <a:stretch/>
        </p:blipFill>
        <p:spPr>
          <a:xfrm>
            <a:off x="745" y="150931"/>
            <a:ext cx="538608" cy="441352"/>
          </a:xfrm>
          <a:prstGeom prst="rect">
            <a:avLst/>
          </a:prstGeom>
          <a:noFill/>
          <a:ln>
            <a:noFill/>
          </a:ln>
        </p:spPr>
      </p:pic>
      <p:pic>
        <p:nvPicPr>
          <p:cNvPr id="1966" name="Google Shape;1966;p113"/>
          <p:cNvPicPr preferRelativeResize="0"/>
          <p:nvPr/>
        </p:nvPicPr>
        <p:blipFill rotWithShape="1">
          <a:blip r:embed="rId4">
            <a:alphaModFix/>
          </a:blip>
          <a:srcRect b="0" l="0" r="0" t="0"/>
          <a:stretch/>
        </p:blipFill>
        <p:spPr>
          <a:xfrm>
            <a:off x="1841896" y="836165"/>
            <a:ext cx="5095875" cy="506036"/>
          </a:xfrm>
          <a:prstGeom prst="rect">
            <a:avLst/>
          </a:prstGeom>
          <a:noFill/>
          <a:ln>
            <a:noFill/>
          </a:ln>
        </p:spPr>
      </p:pic>
      <p:pic>
        <p:nvPicPr>
          <p:cNvPr id="1967" name="Google Shape;1967;p113"/>
          <p:cNvPicPr preferRelativeResize="0"/>
          <p:nvPr/>
        </p:nvPicPr>
        <p:blipFill rotWithShape="1">
          <a:blip r:embed="rId5">
            <a:alphaModFix/>
          </a:blip>
          <a:srcRect b="0" l="0" r="0" t="0"/>
          <a:stretch/>
        </p:blipFill>
        <p:spPr>
          <a:xfrm>
            <a:off x="1841897" y="1371572"/>
            <a:ext cx="5095875" cy="553747"/>
          </a:xfrm>
          <a:prstGeom prst="rect">
            <a:avLst/>
          </a:prstGeom>
          <a:noFill/>
          <a:ln>
            <a:noFill/>
          </a:ln>
        </p:spPr>
      </p:pic>
      <p:pic>
        <p:nvPicPr>
          <p:cNvPr id="1968" name="Google Shape;1968;p113"/>
          <p:cNvPicPr preferRelativeResize="0"/>
          <p:nvPr/>
        </p:nvPicPr>
        <p:blipFill rotWithShape="1">
          <a:blip r:embed="rId6">
            <a:alphaModFix/>
          </a:blip>
          <a:srcRect b="0" l="0" r="0" t="0"/>
          <a:stretch/>
        </p:blipFill>
        <p:spPr>
          <a:xfrm>
            <a:off x="1841896" y="1984061"/>
            <a:ext cx="5095875" cy="780832"/>
          </a:xfrm>
          <a:prstGeom prst="rect">
            <a:avLst/>
          </a:prstGeom>
          <a:noFill/>
          <a:ln>
            <a:noFill/>
          </a:ln>
        </p:spPr>
      </p:pic>
      <p:pic>
        <p:nvPicPr>
          <p:cNvPr id="1969" name="Google Shape;1969;p113"/>
          <p:cNvPicPr preferRelativeResize="0"/>
          <p:nvPr/>
        </p:nvPicPr>
        <p:blipFill rotWithShape="1">
          <a:blip r:embed="rId7">
            <a:alphaModFix/>
          </a:blip>
          <a:srcRect b="0" l="0" r="0" t="0"/>
          <a:stretch/>
        </p:blipFill>
        <p:spPr>
          <a:xfrm>
            <a:off x="1841897" y="2873847"/>
            <a:ext cx="5095875" cy="789168"/>
          </a:xfrm>
          <a:prstGeom prst="rect">
            <a:avLst/>
          </a:prstGeom>
          <a:noFill/>
          <a:ln>
            <a:noFill/>
          </a:ln>
        </p:spPr>
      </p:pic>
      <p:pic>
        <p:nvPicPr>
          <p:cNvPr id="1970" name="Google Shape;1970;p113"/>
          <p:cNvPicPr preferRelativeResize="0"/>
          <p:nvPr/>
        </p:nvPicPr>
        <p:blipFill rotWithShape="1">
          <a:blip r:embed="rId8">
            <a:alphaModFix/>
          </a:blip>
          <a:srcRect b="0" l="0" r="0" t="0"/>
          <a:stretch/>
        </p:blipFill>
        <p:spPr>
          <a:xfrm>
            <a:off x="1841897" y="3733575"/>
            <a:ext cx="5095874" cy="87788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1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76" name="Google Shape;1976;p11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77" name="Google Shape;1977;p11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78" name="Google Shape;1978;p114"/>
          <p:cNvSpPr txBox="1"/>
          <p:nvPr>
            <p:ph idx="4294967295" type="title"/>
          </p:nvPr>
        </p:nvSpPr>
        <p:spPr>
          <a:xfrm>
            <a:off x="41077" y="-55958"/>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a:solidFill>
                  <a:srgbClr val="C00000"/>
                </a:solidFill>
                <a:latin typeface="Times New Roman"/>
                <a:ea typeface="Times New Roman"/>
                <a:cs typeface="Times New Roman"/>
                <a:sym typeface="Times New Roman"/>
              </a:rPr>
              <a:t>Remote Login</a:t>
            </a:r>
            <a:endParaRPr b="1">
              <a:solidFill>
                <a:srgbClr val="C00000"/>
              </a:solidFill>
              <a:latin typeface="Times New Roman"/>
              <a:ea typeface="Times New Roman"/>
              <a:cs typeface="Times New Roman"/>
              <a:sym typeface="Times New Roman"/>
            </a:endParaRPr>
          </a:p>
        </p:txBody>
      </p:sp>
      <p:cxnSp>
        <p:nvCxnSpPr>
          <p:cNvPr id="1979" name="Google Shape;1979;p11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80" name="Google Shape;1980;p1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81" name="Google Shape;1981;p1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82" name="Google Shape;1982;p1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83" name="Google Shape;1983;p11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984" name="Google Shape;1984;p114"/>
          <p:cNvPicPr preferRelativeResize="0"/>
          <p:nvPr/>
        </p:nvPicPr>
        <p:blipFill rotWithShape="1">
          <a:blip r:embed="rId4">
            <a:alphaModFix/>
          </a:blip>
          <a:srcRect b="0" l="0" r="0" t="0"/>
          <a:stretch/>
        </p:blipFill>
        <p:spPr>
          <a:xfrm>
            <a:off x="778373" y="794110"/>
            <a:ext cx="8209763" cy="384442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15"/>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990" name="Google Shape;1990;p115"/>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991" name="Google Shape;1991;p11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992" name="Google Shape;1992;p115"/>
          <p:cNvSpPr txBox="1"/>
          <p:nvPr>
            <p:ph idx="4294967295" type="title"/>
          </p:nvPr>
        </p:nvSpPr>
        <p:spPr>
          <a:xfrm>
            <a:off x="463154" y="32653"/>
            <a:ext cx="8229600"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3600"/>
              <a:buNone/>
            </a:pPr>
            <a:br>
              <a:rPr lang="en-US">
                <a:solidFill>
                  <a:srgbClr val="C00000"/>
                </a:solidFill>
                <a:latin typeface="Times New Roman"/>
                <a:ea typeface="Times New Roman"/>
                <a:cs typeface="Times New Roman"/>
                <a:sym typeface="Times New Roman"/>
              </a:rPr>
            </a:br>
            <a:r>
              <a:rPr lang="en-US">
                <a:solidFill>
                  <a:srgbClr val="C00000"/>
                </a:solidFill>
                <a:latin typeface="Times New Roman"/>
                <a:ea typeface="Times New Roman"/>
                <a:cs typeface="Times New Roman"/>
                <a:sym typeface="Times New Roman"/>
              </a:rPr>
              <a:t>Concept of Network Virtual Terminal</a:t>
            </a:r>
            <a:br>
              <a:rPr b="1" lang="en-US" sz="4000">
                <a:solidFill>
                  <a:srgbClr val="C00000"/>
                </a:solidFill>
                <a:latin typeface="Times New Roman"/>
                <a:ea typeface="Times New Roman"/>
                <a:cs typeface="Times New Roman"/>
                <a:sym typeface="Times New Roman"/>
              </a:rPr>
            </a:br>
            <a:endParaRPr sz="4000">
              <a:solidFill>
                <a:srgbClr val="C00000"/>
              </a:solidFill>
              <a:latin typeface="Times New Roman"/>
              <a:ea typeface="Times New Roman"/>
              <a:cs typeface="Times New Roman"/>
              <a:sym typeface="Times New Roman"/>
            </a:endParaRPr>
          </a:p>
        </p:txBody>
      </p:sp>
      <p:pic>
        <p:nvPicPr>
          <p:cNvPr id="1993" name="Google Shape;1993;p115"/>
          <p:cNvPicPr preferRelativeResize="0"/>
          <p:nvPr>
            <p:ph idx="4294967295" type="body"/>
          </p:nvPr>
        </p:nvPicPr>
        <p:blipFill rotWithShape="1">
          <a:blip r:embed="rId3">
            <a:alphaModFix/>
          </a:blip>
          <a:srcRect b="0" l="0" r="0" t="0"/>
          <a:stretch/>
        </p:blipFill>
        <p:spPr>
          <a:xfrm>
            <a:off x="942975" y="819259"/>
            <a:ext cx="7600950" cy="2526613"/>
          </a:xfrm>
          <a:prstGeom prst="rect">
            <a:avLst/>
          </a:prstGeom>
          <a:noFill/>
          <a:ln>
            <a:noFill/>
          </a:ln>
        </p:spPr>
      </p:pic>
      <p:sp>
        <p:nvSpPr>
          <p:cNvPr id="1994" name="Google Shape;1994;p115"/>
          <p:cNvSpPr/>
          <p:nvPr/>
        </p:nvSpPr>
        <p:spPr>
          <a:xfrm>
            <a:off x="436661" y="3666788"/>
            <a:ext cx="8613577" cy="684773"/>
          </a:xfrm>
          <a:prstGeom prst="rect">
            <a:avLst/>
          </a:prstGeom>
          <a:noFill/>
          <a:ln>
            <a:noFill/>
          </a:ln>
        </p:spPr>
        <p:txBody>
          <a:bodyPr anchorCtr="0" anchor="t" bIns="34275" lIns="68550" spcFirstLastPara="1" rIns="68550" wrap="square" tIns="34275">
            <a:spAutoFit/>
          </a:bodyPr>
          <a:lstStyle/>
          <a:p>
            <a:pPr indent="-285750" lvl="1" marL="514350" marR="0" rtl="0" algn="l">
              <a:lnSpc>
                <a:spcPct val="100000"/>
              </a:lnSpc>
              <a:spcBef>
                <a:spcPts val="0"/>
              </a:spcBef>
              <a:spcAft>
                <a:spcPts val="0"/>
              </a:spcAft>
              <a:buClr>
                <a:srgbClr val="FF0000"/>
              </a:buClr>
              <a:buSzPts val="2400"/>
              <a:buFont typeface="Noto Sans Symbols"/>
              <a:buChar char="⮚"/>
            </a:pPr>
            <a:r>
              <a:rPr b="0" i="0" lang="en-US" sz="2000" u="none" cap="none" strike="noStrike">
                <a:solidFill>
                  <a:schemeClr val="dk1"/>
                </a:solidFill>
                <a:latin typeface="Times New Roman"/>
                <a:ea typeface="Times New Roman"/>
                <a:cs typeface="Times New Roman"/>
                <a:sym typeface="Times New Roman"/>
              </a:rPr>
              <a:t>intermediate representation of a generic terminal</a:t>
            </a:r>
            <a:endParaRPr b="0" i="0" sz="1100" u="none" cap="none" strike="noStrike">
              <a:solidFill>
                <a:srgbClr val="000000"/>
              </a:solidFill>
              <a:latin typeface="Times New Roman"/>
              <a:ea typeface="Times New Roman"/>
              <a:cs typeface="Times New Roman"/>
              <a:sym typeface="Times New Roman"/>
            </a:endParaRPr>
          </a:p>
          <a:p>
            <a:pPr indent="-285750" lvl="1" marL="514350" marR="0" rtl="0" algn="l">
              <a:lnSpc>
                <a:spcPct val="100000"/>
              </a:lnSpc>
              <a:spcBef>
                <a:spcPts val="0"/>
              </a:spcBef>
              <a:spcAft>
                <a:spcPts val="0"/>
              </a:spcAft>
              <a:buClr>
                <a:srgbClr val="FF0000"/>
              </a:buClr>
              <a:buSzPts val="2400"/>
              <a:buFont typeface="Noto Sans Symbols"/>
              <a:buChar char="⮚"/>
            </a:pPr>
            <a:r>
              <a:rPr b="0" i="0" lang="en-US" sz="2000" u="none" cap="none" strike="noStrike">
                <a:solidFill>
                  <a:schemeClr val="dk1"/>
                </a:solidFill>
                <a:latin typeface="Times New Roman"/>
                <a:ea typeface="Times New Roman"/>
                <a:cs typeface="Times New Roman"/>
                <a:sym typeface="Times New Roman"/>
              </a:rPr>
              <a:t>provides a standard language for communication of terminal control functions</a:t>
            </a:r>
            <a:endParaRPr b="0" i="0" sz="1400" u="none" cap="none" strike="noStrike">
              <a:solidFill>
                <a:schemeClr val="dk1"/>
              </a:solidFill>
              <a:latin typeface="Times New Roman"/>
              <a:ea typeface="Times New Roman"/>
              <a:cs typeface="Times New Roman"/>
              <a:sym typeface="Times New Roman"/>
            </a:endParaRPr>
          </a:p>
        </p:txBody>
      </p:sp>
      <p:cxnSp>
        <p:nvCxnSpPr>
          <p:cNvPr id="1995" name="Google Shape;1995;p1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996" name="Google Shape;1996;p1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997" name="Google Shape;1997;p1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998" name="Google Shape;1998;p1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99" name="Google Shape;1999;p11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116"/>
          <p:cNvSpPr txBox="1"/>
          <p:nvPr>
            <p:ph idx="10" type="dt"/>
          </p:nvPr>
        </p:nvSpPr>
        <p:spPr>
          <a:xfrm>
            <a:off x="781883" y="4948748"/>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05" name="Google Shape;2005;p116"/>
          <p:cNvSpPr txBox="1"/>
          <p:nvPr>
            <p:ph idx="11" type="ftr"/>
          </p:nvPr>
        </p:nvSpPr>
        <p:spPr>
          <a:xfrm>
            <a:off x="2723562" y="4948748"/>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06" name="Google Shape;2006;p116"/>
          <p:cNvSpPr txBox="1"/>
          <p:nvPr>
            <p:ph idx="12" type="sldNum"/>
          </p:nvPr>
        </p:nvSpPr>
        <p:spPr>
          <a:xfrm>
            <a:off x="7384267" y="4948748"/>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07" name="Google Shape;2007;p116"/>
          <p:cNvSpPr txBox="1"/>
          <p:nvPr>
            <p:ph idx="4294967295" type="title"/>
          </p:nvPr>
        </p:nvSpPr>
        <p:spPr>
          <a:xfrm>
            <a:off x="0" y="103909"/>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TELNET</a:t>
            </a:r>
            <a:endParaRPr>
              <a:latin typeface="Times New Roman"/>
              <a:ea typeface="Times New Roman"/>
              <a:cs typeface="Times New Roman"/>
              <a:sym typeface="Times New Roman"/>
            </a:endParaRPr>
          </a:p>
        </p:txBody>
      </p:sp>
      <p:sp>
        <p:nvSpPr>
          <p:cNvPr id="2008" name="Google Shape;2008;p116"/>
          <p:cNvSpPr txBox="1"/>
          <p:nvPr>
            <p:ph idx="4294967295" type="body"/>
          </p:nvPr>
        </p:nvSpPr>
        <p:spPr>
          <a:xfrm>
            <a:off x="667343" y="739013"/>
            <a:ext cx="8229600" cy="3394075"/>
          </a:xfrm>
          <a:prstGeom prst="rect">
            <a:avLst/>
          </a:prstGeom>
          <a:noFill/>
          <a:ln>
            <a:noFill/>
          </a:ln>
        </p:spPr>
        <p:txBody>
          <a:bodyPr anchorCtr="0" anchor="t" bIns="34275" lIns="68550" spcFirstLastPara="1" rIns="68550" wrap="square" tIns="34275">
            <a:normAutofit/>
          </a:bodyPr>
          <a:lstStyle/>
          <a:p>
            <a:pPr indent="-257175" lvl="1" marL="257175" rtl="0" algn="l">
              <a:lnSpc>
                <a:spcPct val="90000"/>
              </a:lnSpc>
              <a:spcBef>
                <a:spcPts val="0"/>
              </a:spcBef>
              <a:spcAft>
                <a:spcPts val="0"/>
              </a:spcAft>
              <a:buClr>
                <a:schemeClr val="dk1"/>
              </a:buClr>
              <a:buSzPts val="2380"/>
              <a:buFont typeface="Noto Sans"/>
              <a:buChar char="❑"/>
            </a:pPr>
            <a:r>
              <a:rPr lang="en-US" sz="3200">
                <a:solidFill>
                  <a:schemeClr val="dk1"/>
                </a:solidFill>
                <a:latin typeface="Times New Roman"/>
                <a:ea typeface="Times New Roman"/>
                <a:cs typeface="Times New Roman"/>
                <a:sym typeface="Times New Roman"/>
              </a:rPr>
              <a:t>Reference: RFC 854</a:t>
            </a:r>
            <a:endParaRPr sz="3200">
              <a:solidFill>
                <a:schemeClr val="dk1"/>
              </a:solidFill>
              <a:latin typeface="Times New Roman"/>
              <a:ea typeface="Times New Roman"/>
              <a:cs typeface="Times New Roman"/>
              <a:sym typeface="Times New Roman"/>
            </a:endParaRPr>
          </a:p>
          <a:p>
            <a:pPr indent="-160018" lvl="2" marL="557213" rtl="0" algn="l">
              <a:lnSpc>
                <a:spcPct val="90000"/>
              </a:lnSpc>
              <a:spcBef>
                <a:spcPts val="900"/>
              </a:spcBef>
              <a:spcAft>
                <a:spcPts val="0"/>
              </a:spcAft>
              <a:buClr>
                <a:schemeClr val="dk1"/>
              </a:buClr>
              <a:buSzPts val="2040"/>
              <a:buNone/>
            </a:pPr>
            <a:r>
              <a:t/>
            </a:r>
            <a:endParaRPr sz="2400">
              <a:solidFill>
                <a:schemeClr val="dk1"/>
              </a:solidFill>
              <a:latin typeface="Times New Roman"/>
              <a:ea typeface="Times New Roman"/>
              <a:cs typeface="Times New Roman"/>
              <a:sym typeface="Times New Roman"/>
            </a:endParaRPr>
          </a:p>
          <a:p>
            <a:pPr indent="-257175" lvl="0" marL="257175" rtl="0" algn="l">
              <a:lnSpc>
                <a:spcPct val="90000"/>
              </a:lnSpc>
              <a:spcBef>
                <a:spcPts val="1350"/>
              </a:spcBef>
              <a:spcAft>
                <a:spcPts val="0"/>
              </a:spcAft>
              <a:buClr>
                <a:schemeClr val="dk1"/>
              </a:buClr>
              <a:buSzPts val="3200"/>
              <a:buChar char="•"/>
            </a:pPr>
            <a:r>
              <a:rPr lang="en-US" sz="3200">
                <a:solidFill>
                  <a:schemeClr val="dk1"/>
                </a:solidFill>
                <a:latin typeface="Times New Roman"/>
                <a:ea typeface="Times New Roman"/>
                <a:cs typeface="Times New Roman"/>
                <a:sym typeface="Times New Roman"/>
              </a:rPr>
              <a:t>TCP connection</a:t>
            </a:r>
            <a:endParaRPr sz="3200">
              <a:solidFill>
                <a:schemeClr val="dk1"/>
              </a:solidFill>
              <a:latin typeface="Times New Roman"/>
              <a:ea typeface="Times New Roman"/>
              <a:cs typeface="Times New Roman"/>
              <a:sym typeface="Times New Roman"/>
            </a:endParaRPr>
          </a:p>
          <a:p>
            <a:pPr indent="-257175" lvl="0" marL="257175" rtl="0" algn="l">
              <a:lnSpc>
                <a:spcPct val="90000"/>
              </a:lnSpc>
              <a:spcBef>
                <a:spcPts val="1350"/>
              </a:spcBef>
              <a:spcAft>
                <a:spcPts val="0"/>
              </a:spcAft>
              <a:buClr>
                <a:schemeClr val="dk1"/>
              </a:buClr>
              <a:buSzPts val="3200"/>
              <a:buChar char="•"/>
            </a:pPr>
            <a:r>
              <a:rPr lang="en-US" sz="3200">
                <a:solidFill>
                  <a:schemeClr val="dk1"/>
                </a:solidFill>
                <a:latin typeface="Times New Roman"/>
                <a:ea typeface="Times New Roman"/>
                <a:cs typeface="Times New Roman"/>
                <a:sym typeface="Times New Roman"/>
              </a:rPr>
              <a:t>Data and Control over the same connection.</a:t>
            </a:r>
            <a:endParaRPr sz="3200">
              <a:solidFill>
                <a:schemeClr val="dk1"/>
              </a:solidFill>
              <a:latin typeface="Times New Roman"/>
              <a:ea typeface="Times New Roman"/>
              <a:cs typeface="Times New Roman"/>
              <a:sym typeface="Times New Roman"/>
            </a:endParaRPr>
          </a:p>
          <a:p>
            <a:pPr indent="-80962" lvl="1" marL="557213" rtl="0" algn="l">
              <a:lnSpc>
                <a:spcPct val="90000"/>
              </a:lnSpc>
              <a:spcBef>
                <a:spcPts val="1350"/>
              </a:spcBef>
              <a:spcAft>
                <a:spcPts val="0"/>
              </a:spcAft>
              <a:buClr>
                <a:schemeClr val="dk1"/>
              </a:buClr>
              <a:buSzPts val="2800"/>
              <a:buNone/>
            </a:pPr>
            <a:r>
              <a:t/>
            </a:r>
            <a:endParaRPr sz="3200">
              <a:solidFill>
                <a:schemeClr val="dk1"/>
              </a:solidFill>
              <a:latin typeface="Times New Roman"/>
              <a:ea typeface="Times New Roman"/>
              <a:cs typeface="Times New Roman"/>
              <a:sym typeface="Times New Roman"/>
            </a:endParaRPr>
          </a:p>
          <a:p>
            <a:pPr indent="-104775" lvl="0" marL="257175" rtl="0" algn="l">
              <a:lnSpc>
                <a:spcPct val="90000"/>
              </a:lnSpc>
              <a:spcBef>
                <a:spcPts val="480"/>
              </a:spcBef>
              <a:spcAft>
                <a:spcPts val="0"/>
              </a:spcAft>
              <a:buClr>
                <a:schemeClr val="dk1"/>
              </a:buClr>
              <a:buSzPts val="3200"/>
              <a:buNone/>
            </a:pPr>
            <a:r>
              <a:t/>
            </a:r>
            <a:endParaRPr sz="3200">
              <a:solidFill>
                <a:schemeClr val="dk1"/>
              </a:solidFill>
              <a:latin typeface="Times New Roman"/>
              <a:ea typeface="Times New Roman"/>
              <a:cs typeface="Times New Roman"/>
              <a:sym typeface="Times New Roman"/>
            </a:endParaRPr>
          </a:p>
        </p:txBody>
      </p:sp>
      <p:cxnSp>
        <p:nvCxnSpPr>
          <p:cNvPr id="2009" name="Google Shape;2009;p116"/>
          <p:cNvCxnSpPr/>
          <p:nvPr/>
        </p:nvCxnSpPr>
        <p:spPr>
          <a:xfrm flipH="1" rot="10800000">
            <a:off x="-39887" y="703833"/>
            <a:ext cx="9144000" cy="20782"/>
          </a:xfrm>
          <a:prstGeom prst="straightConnector1">
            <a:avLst/>
          </a:prstGeom>
          <a:noFill/>
          <a:ln cap="flat" cmpd="sng" w="9525">
            <a:solidFill>
              <a:srgbClr val="00B050"/>
            </a:solidFill>
            <a:prstDash val="solid"/>
            <a:round/>
            <a:headEnd len="sm" w="sm" type="none"/>
            <a:tailEnd len="sm" w="sm" type="none"/>
          </a:ln>
        </p:spPr>
      </p:cxnSp>
      <p:sp>
        <p:nvSpPr>
          <p:cNvPr id="2010" name="Google Shape;2010;p116"/>
          <p:cNvSpPr/>
          <p:nvPr/>
        </p:nvSpPr>
        <p:spPr>
          <a:xfrm>
            <a:off x="68462" y="4871172"/>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11" name="Google Shape;2011;p116"/>
          <p:cNvCxnSpPr/>
          <p:nvPr/>
        </p:nvCxnSpPr>
        <p:spPr>
          <a:xfrm flipH="1">
            <a:off x="539352" y="113707"/>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12" name="Google Shape;2012;p116"/>
          <p:cNvCxnSpPr/>
          <p:nvPr/>
        </p:nvCxnSpPr>
        <p:spPr>
          <a:xfrm>
            <a:off x="-48814" y="4802115"/>
            <a:ext cx="9144000" cy="0"/>
          </a:xfrm>
          <a:prstGeom prst="straightConnector1">
            <a:avLst/>
          </a:prstGeom>
          <a:noFill/>
          <a:ln cap="flat" cmpd="sng" w="15875">
            <a:solidFill>
              <a:srgbClr val="00B050"/>
            </a:solidFill>
            <a:prstDash val="solid"/>
            <a:round/>
            <a:headEnd len="sm" w="sm" type="none"/>
            <a:tailEnd len="sm" w="sm" type="none"/>
          </a:ln>
        </p:spPr>
      </p:cxnSp>
      <p:pic>
        <p:nvPicPr>
          <p:cNvPr id="2013" name="Google Shape;2013;p116"/>
          <p:cNvPicPr preferRelativeResize="0"/>
          <p:nvPr/>
        </p:nvPicPr>
        <p:blipFill rotWithShape="1">
          <a:blip r:embed="rId3">
            <a:alphaModFix/>
          </a:blip>
          <a:srcRect b="0" l="0" r="0" t="0"/>
          <a:stretch/>
        </p:blipFill>
        <p:spPr>
          <a:xfrm>
            <a:off x="745" y="150931"/>
            <a:ext cx="538608" cy="44135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1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19" name="Google Shape;2019;p11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20" name="Google Shape;2020;p11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21" name="Google Shape;2021;p117"/>
          <p:cNvSpPr txBox="1"/>
          <p:nvPr>
            <p:ph idx="4294967295" type="title"/>
          </p:nvPr>
        </p:nvSpPr>
        <p:spPr>
          <a:xfrm>
            <a:off x="0" y="206375"/>
            <a:ext cx="8229600" cy="40330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4400">
                <a:solidFill>
                  <a:srgbClr val="C00000"/>
                </a:solidFill>
                <a:latin typeface="Times New Roman"/>
                <a:ea typeface="Times New Roman"/>
                <a:cs typeface="Times New Roman"/>
                <a:sym typeface="Times New Roman"/>
              </a:rPr>
              <a:t>Command Structure</a:t>
            </a:r>
            <a:endParaRPr sz="4400">
              <a:solidFill>
                <a:srgbClr val="C00000"/>
              </a:solidFill>
              <a:latin typeface="Times New Roman"/>
              <a:ea typeface="Times New Roman"/>
              <a:cs typeface="Times New Roman"/>
              <a:sym typeface="Times New Roman"/>
            </a:endParaRPr>
          </a:p>
        </p:txBody>
      </p:sp>
      <p:sp>
        <p:nvSpPr>
          <p:cNvPr id="2022" name="Google Shape;2022;p117"/>
          <p:cNvSpPr txBox="1"/>
          <p:nvPr>
            <p:ph idx="4294967295" type="body"/>
          </p:nvPr>
        </p:nvSpPr>
        <p:spPr>
          <a:xfrm>
            <a:off x="591145" y="881070"/>
            <a:ext cx="8229600" cy="3752725"/>
          </a:xfrm>
          <a:prstGeom prst="rect">
            <a:avLst/>
          </a:prstGeom>
          <a:noFill/>
          <a:ln>
            <a:noFill/>
          </a:ln>
        </p:spPr>
        <p:txBody>
          <a:bodyPr anchorCtr="0" anchor="t" bIns="34275" lIns="68550" spcFirstLastPara="1" rIns="68550" wrap="square" tIns="34275">
            <a:normAutofit lnSpcReduction="10000"/>
          </a:bodyPr>
          <a:lstStyle/>
          <a:p>
            <a:pPr indent="-285750" lvl="0" marL="285750" rtl="0" algn="just">
              <a:lnSpc>
                <a:spcPct val="9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All TELNET commands and data flow through the same TCP connection.</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Commands start with a special character called the  Interpret as Command </a:t>
            </a:r>
            <a:r>
              <a:rPr i="1" lang="en-US" sz="2400">
                <a:solidFill>
                  <a:schemeClr val="dk1"/>
                </a:solidFill>
                <a:latin typeface="Times New Roman"/>
                <a:ea typeface="Times New Roman"/>
                <a:cs typeface="Times New Roman"/>
                <a:sym typeface="Times New Roman"/>
              </a:rPr>
              <a:t>escape</a:t>
            </a:r>
            <a:r>
              <a:rPr lang="en-US" sz="2400">
                <a:solidFill>
                  <a:schemeClr val="dk1"/>
                </a:solidFill>
                <a:latin typeface="Times New Roman"/>
                <a:ea typeface="Times New Roman"/>
                <a:cs typeface="Times New Roman"/>
                <a:sym typeface="Times New Roman"/>
              </a:rPr>
              <a:t> character</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IAC code is 255.</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a 255 is sent as data - it must be followed by another 255.</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IAC is found and the next byte is IAC</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 single byte is presented to application/terminal </a:t>
            </a:r>
            <a:endParaRPr sz="2400">
              <a:solidFill>
                <a:schemeClr val="dk1"/>
              </a:solidFill>
              <a:latin typeface="Times New Roman"/>
              <a:ea typeface="Times New Roman"/>
              <a:cs typeface="Times New Roman"/>
              <a:sym typeface="Times New Roman"/>
            </a:endParaRPr>
          </a:p>
          <a:p>
            <a:pPr indent="-285750" lvl="0" marL="2857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If IAC is followed by any other code</a:t>
            </a:r>
            <a:endParaRPr sz="2400">
              <a:solidFill>
                <a:schemeClr val="dk1"/>
              </a:solidFill>
              <a:latin typeface="Times New Roman"/>
              <a:ea typeface="Times New Roman"/>
              <a:cs typeface="Times New Roman"/>
              <a:sym typeface="Times New Roman"/>
            </a:endParaRPr>
          </a:p>
          <a:p>
            <a:pPr indent="-285750" lvl="1" marL="628650" rtl="0" algn="just">
              <a:lnSpc>
                <a:spcPct val="90000"/>
              </a:lnSpc>
              <a:spcBef>
                <a:spcPts val="45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TELNET layer interprets this as a command.</a:t>
            </a:r>
            <a:endParaRPr sz="2400">
              <a:solidFill>
                <a:schemeClr val="dk1"/>
              </a:solidFill>
              <a:latin typeface="Times New Roman"/>
              <a:ea typeface="Times New Roman"/>
              <a:cs typeface="Times New Roman"/>
              <a:sym typeface="Times New Roman"/>
            </a:endParaRPr>
          </a:p>
          <a:p>
            <a:pPr indent="-116204" lvl="0" marL="257175" rtl="0" algn="just">
              <a:lnSpc>
                <a:spcPct val="90000"/>
              </a:lnSpc>
              <a:spcBef>
                <a:spcPts val="444"/>
              </a:spcBef>
              <a:spcAft>
                <a:spcPts val="0"/>
              </a:spcAft>
              <a:buClr>
                <a:schemeClr val="dk1"/>
              </a:buClr>
              <a:buSzPts val="1500"/>
              <a:buNone/>
            </a:pPr>
            <a:r>
              <a:t/>
            </a:r>
            <a:endParaRPr>
              <a:solidFill>
                <a:schemeClr val="dk1"/>
              </a:solidFill>
              <a:latin typeface="Times New Roman"/>
              <a:ea typeface="Times New Roman"/>
              <a:cs typeface="Times New Roman"/>
              <a:sym typeface="Times New Roman"/>
            </a:endParaRPr>
          </a:p>
        </p:txBody>
      </p:sp>
      <p:cxnSp>
        <p:nvCxnSpPr>
          <p:cNvPr id="2023" name="Google Shape;2023;p1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24" name="Google Shape;2024;p1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25" name="Google Shape;2025;p1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26" name="Google Shape;2026;p1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27" name="Google Shape;2027;p11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18"/>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33" name="Google Shape;2033;p118"/>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34" name="Google Shape;2034;p11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35" name="Google Shape;2035;p118"/>
          <p:cNvSpPr txBox="1"/>
          <p:nvPr>
            <p:ph idx="4294967295" type="title"/>
          </p:nvPr>
        </p:nvSpPr>
        <p:spPr>
          <a:xfrm>
            <a:off x="0" y="206375"/>
            <a:ext cx="8229600" cy="438225"/>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solidFill>
                  <a:srgbClr val="C00000"/>
                </a:solidFill>
                <a:latin typeface="Times New Roman"/>
                <a:ea typeface="Times New Roman"/>
                <a:cs typeface="Times New Roman"/>
                <a:sym typeface="Times New Roman"/>
              </a:rPr>
              <a:t>Playing with TELNET</a:t>
            </a:r>
            <a:endParaRPr>
              <a:solidFill>
                <a:srgbClr val="C00000"/>
              </a:solidFill>
              <a:latin typeface="Times New Roman"/>
              <a:ea typeface="Times New Roman"/>
              <a:cs typeface="Times New Roman"/>
              <a:sym typeface="Times New Roman"/>
            </a:endParaRPr>
          </a:p>
        </p:txBody>
      </p:sp>
      <p:sp>
        <p:nvSpPr>
          <p:cNvPr id="2036" name="Google Shape;2036;p118"/>
          <p:cNvSpPr txBox="1"/>
          <p:nvPr>
            <p:ph idx="4294967295" type="body"/>
          </p:nvPr>
        </p:nvSpPr>
        <p:spPr>
          <a:xfrm>
            <a:off x="708420" y="881070"/>
            <a:ext cx="7988771" cy="3394075"/>
          </a:xfrm>
          <a:prstGeom prst="rect">
            <a:avLst/>
          </a:prstGeom>
          <a:noFill/>
          <a:ln>
            <a:noFill/>
          </a:ln>
        </p:spPr>
        <p:txBody>
          <a:bodyPr anchorCtr="0" anchor="t" bIns="34275" lIns="68550" spcFirstLastPara="1" rIns="68550" wrap="square" tIns="34275">
            <a:normAutofit lnSpcReduction="10000"/>
          </a:bodyPr>
          <a:lstStyle/>
          <a:p>
            <a:pPr indent="-257175" lvl="0" marL="257175" rtl="0" algn="l">
              <a:lnSpc>
                <a:spcPct val="90000"/>
              </a:lnSpc>
              <a:spcBef>
                <a:spcPts val="0"/>
              </a:spcBef>
              <a:spcAft>
                <a:spcPts val="0"/>
              </a:spcAft>
              <a:buClr>
                <a:schemeClr val="dk1"/>
              </a:buClr>
              <a:buSzPts val="3200"/>
              <a:buChar char="•"/>
            </a:pPr>
            <a:r>
              <a:rPr lang="en-US" sz="2400">
                <a:latin typeface="Times New Roman"/>
                <a:ea typeface="Times New Roman"/>
                <a:cs typeface="Times New Roman"/>
                <a:sym typeface="Times New Roman"/>
              </a:rPr>
              <a:t>You can use the </a:t>
            </a:r>
            <a:r>
              <a:rPr b="1" lang="en-US" sz="2400">
                <a:latin typeface="Times New Roman"/>
                <a:ea typeface="Times New Roman"/>
                <a:cs typeface="Times New Roman"/>
                <a:sym typeface="Times New Roman"/>
              </a:rPr>
              <a:t>telnet</a:t>
            </a:r>
            <a:r>
              <a:rPr lang="en-US" sz="2400">
                <a:latin typeface="Times New Roman"/>
                <a:ea typeface="Times New Roman"/>
                <a:cs typeface="Times New Roman"/>
                <a:sym typeface="Times New Roman"/>
              </a:rPr>
              <a:t> program to play with the TELNET protocol.</a:t>
            </a:r>
            <a:endParaRPr sz="2400">
              <a:latin typeface="Times New Roman"/>
              <a:ea typeface="Times New Roman"/>
              <a:cs typeface="Times New Roman"/>
              <a:sym typeface="Times New Roman"/>
            </a:endParaRPr>
          </a:p>
          <a:p>
            <a:pPr indent="-257175" lvl="0" marL="257175" rtl="0" algn="l">
              <a:lnSpc>
                <a:spcPct val="90000"/>
              </a:lnSpc>
              <a:spcBef>
                <a:spcPts val="900"/>
              </a:spcBef>
              <a:spcAft>
                <a:spcPts val="0"/>
              </a:spcAft>
              <a:buClr>
                <a:schemeClr val="dk1"/>
              </a:buClr>
              <a:buSzPts val="3200"/>
              <a:buChar char="•"/>
            </a:pPr>
            <a:r>
              <a:rPr b="1" lang="en-US" sz="2400">
                <a:latin typeface="Times New Roman"/>
                <a:ea typeface="Times New Roman"/>
                <a:cs typeface="Times New Roman"/>
                <a:sym typeface="Times New Roman"/>
              </a:rPr>
              <a:t>telnet </a:t>
            </a:r>
            <a:r>
              <a:rPr lang="en-US" sz="2400">
                <a:latin typeface="Times New Roman"/>
                <a:ea typeface="Times New Roman"/>
                <a:cs typeface="Times New Roman"/>
                <a:sym typeface="Times New Roman"/>
              </a:rPr>
              <a:t>is a </a:t>
            </a:r>
            <a:r>
              <a:rPr i="1" lang="en-US" sz="2400">
                <a:latin typeface="Times New Roman"/>
                <a:ea typeface="Times New Roman"/>
                <a:cs typeface="Times New Roman"/>
                <a:sym typeface="Times New Roman"/>
              </a:rPr>
              <a:t>generic</a:t>
            </a:r>
            <a:r>
              <a:rPr lang="en-US" sz="2400">
                <a:latin typeface="Times New Roman"/>
                <a:ea typeface="Times New Roman"/>
                <a:cs typeface="Times New Roman"/>
                <a:sym typeface="Times New Roman"/>
              </a:rPr>
              <a:t> TCP client.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ts val="2800"/>
              <a:buChar char="–"/>
            </a:pPr>
            <a:r>
              <a:rPr lang="en-US" sz="2400">
                <a:latin typeface="Times New Roman"/>
                <a:ea typeface="Times New Roman"/>
                <a:cs typeface="Times New Roman"/>
                <a:sym typeface="Times New Roman"/>
              </a:rPr>
              <a:t>Sends whatever you type to the TCP socket.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ts val="2800"/>
              <a:buChar char="–"/>
            </a:pPr>
            <a:r>
              <a:rPr lang="en-US" sz="2400">
                <a:latin typeface="Times New Roman"/>
                <a:ea typeface="Times New Roman"/>
                <a:cs typeface="Times New Roman"/>
                <a:sym typeface="Times New Roman"/>
              </a:rPr>
              <a:t>Prints whatever comes back through the TCP socket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ts val="2800"/>
              <a:buChar char="–"/>
            </a:pPr>
            <a:r>
              <a:rPr lang="en-US" sz="2400">
                <a:latin typeface="Times New Roman"/>
                <a:ea typeface="Times New Roman"/>
                <a:cs typeface="Times New Roman"/>
                <a:sym typeface="Times New Roman"/>
              </a:rPr>
              <a:t>Useful for testing TCP servers (ASCII based protocols).</a:t>
            </a:r>
            <a:endParaRPr sz="2400">
              <a:latin typeface="Times New Roman"/>
              <a:ea typeface="Times New Roman"/>
              <a:cs typeface="Times New Roman"/>
              <a:sym typeface="Times New Roman"/>
            </a:endParaRPr>
          </a:p>
          <a:p>
            <a:pPr indent="-257175" lvl="0" marL="257175" rtl="0" algn="l">
              <a:lnSpc>
                <a:spcPct val="90000"/>
              </a:lnSpc>
              <a:spcBef>
                <a:spcPts val="900"/>
              </a:spcBef>
              <a:spcAft>
                <a:spcPts val="0"/>
              </a:spcAft>
              <a:buClr>
                <a:schemeClr val="dk1"/>
              </a:buClr>
              <a:buSzPts val="3200"/>
              <a:buChar char="•"/>
            </a:pPr>
            <a:r>
              <a:rPr lang="en-US" sz="2400">
                <a:latin typeface="Times New Roman"/>
                <a:ea typeface="Times New Roman"/>
                <a:cs typeface="Times New Roman"/>
                <a:sym typeface="Times New Roman"/>
              </a:rPr>
              <a:t>Many Unix systems have these servers running (by default):</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ts val="2800"/>
              <a:buChar char="–"/>
            </a:pPr>
            <a:r>
              <a:rPr b="1" lang="en-US" sz="2400">
                <a:latin typeface="Times New Roman"/>
                <a:ea typeface="Times New Roman"/>
                <a:cs typeface="Times New Roman"/>
                <a:sym typeface="Times New Roman"/>
              </a:rPr>
              <a:t>echo</a:t>
            </a:r>
            <a:r>
              <a:rPr lang="en-US" sz="2400">
                <a:latin typeface="Times New Roman"/>
                <a:ea typeface="Times New Roman"/>
                <a:cs typeface="Times New Roman"/>
                <a:sym typeface="Times New Roman"/>
              </a:rPr>
              <a:t>		port 7		</a:t>
            </a:r>
            <a:r>
              <a:rPr b="1" lang="en-US" sz="2400">
                <a:latin typeface="Times New Roman"/>
                <a:ea typeface="Times New Roman"/>
                <a:cs typeface="Times New Roman"/>
                <a:sym typeface="Times New Roman"/>
              </a:rPr>
              <a:t>discard</a:t>
            </a:r>
            <a:r>
              <a:rPr lang="en-US" sz="2400">
                <a:latin typeface="Times New Roman"/>
                <a:ea typeface="Times New Roman"/>
                <a:cs typeface="Times New Roman"/>
                <a:sym typeface="Times New Roman"/>
              </a:rPr>
              <a:t>	port 9</a:t>
            </a:r>
            <a:endParaRPr sz="2400">
              <a:latin typeface="Times New Roman"/>
              <a:ea typeface="Times New Roman"/>
              <a:cs typeface="Times New Roman"/>
              <a:sym typeface="Times New Roman"/>
            </a:endParaRPr>
          </a:p>
          <a:p>
            <a:pPr indent="-214312" lvl="1" marL="557213" rtl="0" algn="l">
              <a:lnSpc>
                <a:spcPct val="90000"/>
              </a:lnSpc>
              <a:spcBef>
                <a:spcPts val="450"/>
              </a:spcBef>
              <a:spcAft>
                <a:spcPts val="0"/>
              </a:spcAft>
              <a:buClr>
                <a:schemeClr val="dk1"/>
              </a:buClr>
              <a:buSzPts val="2800"/>
              <a:buChar char="–"/>
            </a:pPr>
            <a:r>
              <a:rPr b="1" lang="en-US" sz="2400">
                <a:latin typeface="Times New Roman"/>
                <a:ea typeface="Times New Roman"/>
                <a:cs typeface="Times New Roman"/>
                <a:sym typeface="Times New Roman"/>
              </a:rPr>
              <a:t>Daytime   </a:t>
            </a:r>
            <a:r>
              <a:rPr lang="en-US" sz="2400">
                <a:latin typeface="Times New Roman"/>
                <a:ea typeface="Times New Roman"/>
                <a:cs typeface="Times New Roman"/>
                <a:sym typeface="Times New Roman"/>
              </a:rPr>
              <a:t>	port 13	            </a:t>
            </a:r>
            <a:r>
              <a:rPr b="1" lang="en-US" sz="2400">
                <a:latin typeface="Times New Roman"/>
                <a:ea typeface="Times New Roman"/>
                <a:cs typeface="Times New Roman"/>
                <a:sym typeface="Times New Roman"/>
              </a:rPr>
              <a:t>chargen</a:t>
            </a:r>
            <a:r>
              <a:rPr lang="en-US" sz="2400">
                <a:latin typeface="Times New Roman"/>
                <a:ea typeface="Times New Roman"/>
                <a:cs typeface="Times New Roman"/>
                <a:sym typeface="Times New Roman"/>
              </a:rPr>
              <a:t>	port 19</a:t>
            </a:r>
            <a:endParaRPr sz="2400">
              <a:latin typeface="Times New Roman"/>
              <a:ea typeface="Times New Roman"/>
              <a:cs typeface="Times New Roman"/>
              <a:sym typeface="Times New Roman"/>
            </a:endParaRPr>
          </a:p>
          <a:p>
            <a:pPr indent="-104775" lvl="0" marL="257175" rtl="0" algn="l">
              <a:lnSpc>
                <a:spcPct val="90000"/>
              </a:lnSpc>
              <a:spcBef>
                <a:spcPts val="480"/>
              </a:spcBef>
              <a:spcAft>
                <a:spcPts val="0"/>
              </a:spcAft>
              <a:buClr>
                <a:schemeClr val="dk1"/>
              </a:buClr>
              <a:buSzPts val="3200"/>
              <a:buNone/>
            </a:pPr>
            <a:r>
              <a:t/>
            </a:r>
            <a:endParaRPr>
              <a:latin typeface="Times New Roman"/>
              <a:ea typeface="Times New Roman"/>
              <a:cs typeface="Times New Roman"/>
              <a:sym typeface="Times New Roman"/>
            </a:endParaRPr>
          </a:p>
        </p:txBody>
      </p:sp>
      <p:cxnSp>
        <p:nvCxnSpPr>
          <p:cNvPr id="2037" name="Google Shape;2037;p1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38" name="Google Shape;2038;p1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39" name="Google Shape;2039;p1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40" name="Google Shape;2040;p1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41" name="Google Shape;2041;p11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1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47" name="Google Shape;2047;p11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48" name="Google Shape;2048;p11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cxnSp>
        <p:nvCxnSpPr>
          <p:cNvPr id="2049" name="Google Shape;2049;p1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50" name="Google Shape;2050;p1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51" name="Google Shape;2051;p1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52" name="Google Shape;2052;p1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53" name="Google Shape;2053;p11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2054" name="Google Shape;2054;p119"/>
          <p:cNvPicPr preferRelativeResize="0"/>
          <p:nvPr/>
        </p:nvPicPr>
        <p:blipFill rotWithShape="1">
          <a:blip r:embed="rId4">
            <a:alphaModFix/>
          </a:blip>
          <a:srcRect b="0" l="0" r="0" t="0"/>
          <a:stretch/>
        </p:blipFill>
        <p:spPr>
          <a:xfrm>
            <a:off x="1144788" y="47021"/>
            <a:ext cx="6838950" cy="386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88" name="Google Shape;288;p1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89" name="Google Shape;289;p1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90" name="Google Shape;290;p12"/>
          <p:cNvSpPr txBox="1"/>
          <p:nvPr>
            <p:ph idx="4294967295" type="title"/>
          </p:nvPr>
        </p:nvSpPr>
        <p:spPr>
          <a:xfrm>
            <a:off x="1466850" y="214313"/>
            <a:ext cx="7677150" cy="4683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Built-in HTTP request methods</a:t>
            </a:r>
            <a:endParaRPr b="1" sz="3200">
              <a:solidFill>
                <a:schemeClr val="dk2"/>
              </a:solidFill>
              <a:latin typeface="Times New Roman"/>
              <a:ea typeface="Times New Roman"/>
              <a:cs typeface="Times New Roman"/>
              <a:sym typeface="Times New Roman"/>
            </a:endParaRPr>
          </a:p>
        </p:txBody>
      </p:sp>
      <p:pic>
        <p:nvPicPr>
          <p:cNvPr id="291" name="Google Shape;291;p12"/>
          <p:cNvPicPr preferRelativeResize="0"/>
          <p:nvPr/>
        </p:nvPicPr>
        <p:blipFill rotWithShape="1">
          <a:blip r:embed="rId3">
            <a:alphaModFix/>
          </a:blip>
          <a:srcRect b="0" l="0" r="0" t="0"/>
          <a:stretch/>
        </p:blipFill>
        <p:spPr>
          <a:xfrm>
            <a:off x="41822" y="47020"/>
            <a:ext cx="549324" cy="687418"/>
          </a:xfrm>
          <a:prstGeom prst="rect">
            <a:avLst/>
          </a:prstGeom>
          <a:noFill/>
          <a:ln>
            <a:noFill/>
          </a:ln>
        </p:spPr>
      </p:pic>
      <p:sp>
        <p:nvSpPr>
          <p:cNvPr id="292" name="Google Shape;292;p12"/>
          <p:cNvSpPr txBox="1"/>
          <p:nvPr/>
        </p:nvSpPr>
        <p:spPr>
          <a:xfrm>
            <a:off x="7678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Built-in HTTP request methods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3" name="Google Shape;293;p12"/>
          <p:cNvSpPr/>
          <p:nvPr/>
        </p:nvSpPr>
        <p:spPr>
          <a:xfrm>
            <a:off x="648711" y="849013"/>
            <a:ext cx="8276135" cy="830997"/>
          </a:xfrm>
          <a:prstGeom prst="rect">
            <a:avLst/>
          </a:prstGeom>
          <a:solidFill>
            <a:srgbClr val="DEEA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GET:</a:t>
            </a:r>
            <a:r>
              <a:rPr b="0" i="0" lang="en-US" sz="1600" u="none" cap="none" strike="noStrike">
                <a:solidFill>
                  <a:srgbClr val="252525"/>
                </a:solidFill>
                <a:latin typeface="Times New Roman"/>
                <a:ea typeface="Times New Roman"/>
                <a:cs typeface="Times New Roman"/>
                <a:sym typeface="Times New Roman"/>
              </a:rPr>
              <a:t> The HTTP GET method is used to </a:t>
            </a:r>
            <a:r>
              <a:rPr b="0" i="1" lang="en-US" sz="1600" u="none" cap="none" strike="noStrike">
                <a:solidFill>
                  <a:srgbClr val="252525"/>
                </a:solidFill>
                <a:latin typeface="Times New Roman"/>
                <a:ea typeface="Times New Roman"/>
                <a:cs typeface="Times New Roman"/>
                <a:sym typeface="Times New Roman"/>
              </a:rPr>
              <a:t>read</a:t>
            </a:r>
            <a:r>
              <a:rPr b="0" i="0" lang="en-US" sz="1600" u="none" cap="none" strike="noStrike">
                <a:solidFill>
                  <a:srgbClr val="252525"/>
                </a:solidFill>
                <a:latin typeface="Times New Roman"/>
                <a:ea typeface="Times New Roman"/>
                <a:cs typeface="Times New Roman"/>
                <a:sym typeface="Times New Roman"/>
              </a:rPr>
              <a:t> (or retrieve) a representation of a resource. </a:t>
            </a:r>
            <a:r>
              <a:rPr b="0" i="0" lang="en-US" sz="1600" u="none" cap="none" strike="noStrike">
                <a:solidFill>
                  <a:srgbClr val="000000"/>
                </a:solidFill>
                <a:latin typeface="Times New Roman"/>
                <a:ea typeface="Times New Roman"/>
                <a:cs typeface="Times New Roman"/>
                <a:sym typeface="Times New Roman"/>
              </a:rPr>
              <a:t> GET returns a representation in JSON and an HTTP response status code of 200 (OK). In an error case, it most often returns a 404 (NOT FOUND) or 400 (BAD REQUEST).</a:t>
            </a:r>
            <a:endParaRPr/>
          </a:p>
        </p:txBody>
      </p:sp>
      <p:sp>
        <p:nvSpPr>
          <p:cNvPr id="294" name="Google Shape;294;p12"/>
          <p:cNvSpPr/>
          <p:nvPr/>
        </p:nvSpPr>
        <p:spPr>
          <a:xfrm>
            <a:off x="625595" y="2712611"/>
            <a:ext cx="8345036" cy="584775"/>
          </a:xfrm>
          <a:prstGeom prst="rect">
            <a:avLst/>
          </a:prstGeom>
          <a:solidFill>
            <a:srgbClr val="DEEAF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POST:</a:t>
            </a:r>
            <a:r>
              <a:rPr b="0" i="0" lang="en-US" sz="1600" u="none" cap="none" strike="noStrike">
                <a:solidFill>
                  <a:srgbClr val="252525"/>
                </a:solidFill>
                <a:latin typeface="Times New Roman"/>
                <a:ea typeface="Times New Roman"/>
                <a:cs typeface="Times New Roman"/>
                <a:sym typeface="Times New Roman"/>
              </a:rPr>
              <a:t> The POST method is most often utilized to </a:t>
            </a:r>
            <a:r>
              <a:rPr b="0" i="1" lang="en-US" sz="1600" u="none" cap="none" strike="noStrike">
                <a:solidFill>
                  <a:srgbClr val="252525"/>
                </a:solidFill>
                <a:latin typeface="Times New Roman"/>
                <a:ea typeface="Times New Roman"/>
                <a:cs typeface="Times New Roman"/>
                <a:sym typeface="Times New Roman"/>
              </a:rPr>
              <a:t>create</a:t>
            </a:r>
            <a:r>
              <a:rPr b="0" i="0" lang="en-US" sz="1600" u="none" cap="none" strike="noStrike">
                <a:solidFill>
                  <a:srgbClr val="252525"/>
                </a:solidFill>
                <a:latin typeface="Times New Roman"/>
                <a:ea typeface="Times New Roman"/>
                <a:cs typeface="Times New Roman"/>
                <a:sym typeface="Times New Roman"/>
              </a:rPr>
              <a:t> new resources. In particular, it is used to create subordinate resources. That is subordinate to some other (e.g. parent) resource.</a:t>
            </a:r>
            <a:endParaRPr b="0" i="0" sz="1600" u="none" cap="none" strike="noStrike">
              <a:solidFill>
                <a:srgbClr val="000000"/>
              </a:solidFill>
              <a:latin typeface="Times New Roman"/>
              <a:ea typeface="Times New Roman"/>
              <a:cs typeface="Times New Roman"/>
              <a:sym typeface="Times New Roman"/>
            </a:endParaRPr>
          </a:p>
        </p:txBody>
      </p:sp>
      <p:sp>
        <p:nvSpPr>
          <p:cNvPr id="295" name="Google Shape;295;p12"/>
          <p:cNvSpPr/>
          <p:nvPr/>
        </p:nvSpPr>
        <p:spPr>
          <a:xfrm>
            <a:off x="637378" y="3743628"/>
            <a:ext cx="8298803" cy="584775"/>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52525"/>
                </a:solidFill>
                <a:latin typeface="Times New Roman"/>
                <a:ea typeface="Times New Roman"/>
                <a:cs typeface="Times New Roman"/>
                <a:sym typeface="Times New Roman"/>
              </a:rPr>
              <a:t>PATCH:</a:t>
            </a:r>
            <a:r>
              <a:rPr b="0" i="0" lang="en-US" sz="1600" u="none" cap="none" strike="noStrike">
                <a:solidFill>
                  <a:srgbClr val="252525"/>
                </a:solidFill>
                <a:latin typeface="Times New Roman"/>
                <a:ea typeface="Times New Roman"/>
                <a:cs typeface="Times New Roman"/>
                <a:sym typeface="Times New Roman"/>
              </a:rPr>
              <a:t> PATCH  is used to </a:t>
            </a:r>
            <a:r>
              <a:rPr b="0" i="1" lang="en-US" sz="1600" u="none" cap="none" strike="noStrike">
                <a:solidFill>
                  <a:srgbClr val="252525"/>
                </a:solidFill>
                <a:latin typeface="Times New Roman"/>
                <a:ea typeface="Times New Roman"/>
                <a:cs typeface="Times New Roman"/>
                <a:sym typeface="Times New Roman"/>
              </a:rPr>
              <a:t>modify</a:t>
            </a:r>
            <a:r>
              <a:rPr b="0" i="0" lang="en-US" sz="1600" u="none" cap="none" strike="noStrike">
                <a:solidFill>
                  <a:srgbClr val="252525"/>
                </a:solidFill>
                <a:latin typeface="Times New Roman"/>
                <a:ea typeface="Times New Roman"/>
                <a:cs typeface="Times New Roman"/>
                <a:sym typeface="Times New Roman"/>
              </a:rPr>
              <a:t> resources. The PATCH request only needs to contain the changes to the resource, not the complete resource.</a:t>
            </a:r>
            <a:endParaRPr b="0" i="0" sz="1600" u="none" cap="none" strike="noStrike">
              <a:solidFill>
                <a:srgbClr val="000000"/>
              </a:solidFill>
              <a:latin typeface="Times New Roman"/>
              <a:ea typeface="Times New Roman"/>
              <a:cs typeface="Times New Roman"/>
              <a:sym typeface="Times New Roman"/>
            </a:endParaRPr>
          </a:p>
        </p:txBody>
      </p:sp>
      <p:sp>
        <p:nvSpPr>
          <p:cNvPr id="296" name="Google Shape;296;p12"/>
          <p:cNvSpPr/>
          <p:nvPr/>
        </p:nvSpPr>
        <p:spPr>
          <a:xfrm>
            <a:off x="645264" y="1927815"/>
            <a:ext cx="8305698" cy="338554"/>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HEAD</a:t>
            </a:r>
            <a:r>
              <a:rPr b="0" i="0" lang="en-US" sz="1600" u="none" cap="none" strike="noStrike">
                <a:solidFill>
                  <a:srgbClr val="000000"/>
                </a:solidFill>
                <a:latin typeface="Times New Roman"/>
                <a:ea typeface="Times New Roman"/>
                <a:cs typeface="Times New Roman"/>
                <a:sym typeface="Times New Roman"/>
              </a:rPr>
              <a:t>: HEAD </a:t>
            </a:r>
            <a:r>
              <a:rPr b="1" i="0" lang="en-US" sz="1600" u="none" cap="none" strike="noStrike">
                <a:solidFill>
                  <a:srgbClr val="000000"/>
                </a:solidFill>
                <a:latin typeface="Times New Roman"/>
                <a:ea typeface="Times New Roman"/>
                <a:cs typeface="Times New Roman"/>
                <a:sym typeface="Times New Roman"/>
              </a:rPr>
              <a:t>is </a:t>
            </a:r>
            <a:r>
              <a:rPr b="0" i="0" lang="en-US" sz="1600" u="none" cap="none" strike="noStrike">
                <a:solidFill>
                  <a:srgbClr val="000000"/>
                </a:solidFill>
                <a:latin typeface="Times New Roman"/>
                <a:ea typeface="Times New Roman"/>
                <a:cs typeface="Times New Roman"/>
                <a:sym typeface="Times New Roman"/>
              </a:rPr>
              <a:t>Same as GET, but transfers the status line and header section only.</a:t>
            </a:r>
            <a:endParaRPr/>
          </a:p>
        </p:txBody>
      </p:sp>
      <p:cxnSp>
        <p:nvCxnSpPr>
          <p:cNvPr id="297" name="Google Shape;297;p1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98" name="Google Shape;298;p1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99" name="Google Shape;299;p1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00" name="Google Shape;300;p1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20"/>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60" name="Google Shape;2060;p120"/>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61" name="Google Shape;2061;p12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cxnSp>
        <p:nvCxnSpPr>
          <p:cNvPr id="2062" name="Google Shape;2062;p12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63" name="Google Shape;2063;p1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64" name="Google Shape;2064;p1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65" name="Google Shape;2065;p1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66" name="Google Shape;2066;p12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2067" name="Google Shape;2067;p120"/>
          <p:cNvPicPr preferRelativeResize="0"/>
          <p:nvPr/>
        </p:nvPicPr>
        <p:blipFill rotWithShape="1">
          <a:blip r:embed="rId4">
            <a:alphaModFix/>
          </a:blip>
          <a:srcRect b="0" l="0" r="0" t="0"/>
          <a:stretch/>
        </p:blipFill>
        <p:spPr>
          <a:xfrm>
            <a:off x="1300769" y="47021"/>
            <a:ext cx="6124575" cy="2552700"/>
          </a:xfrm>
          <a:prstGeom prst="rect">
            <a:avLst/>
          </a:prstGeom>
          <a:noFill/>
          <a:ln>
            <a:noFill/>
          </a:ln>
        </p:spPr>
      </p:pic>
      <p:pic>
        <p:nvPicPr>
          <p:cNvPr id="2068" name="Google Shape;2068;p120"/>
          <p:cNvPicPr preferRelativeResize="0"/>
          <p:nvPr/>
        </p:nvPicPr>
        <p:blipFill rotWithShape="1">
          <a:blip r:embed="rId5">
            <a:alphaModFix/>
          </a:blip>
          <a:srcRect b="0" l="0" r="0" t="0"/>
          <a:stretch/>
        </p:blipFill>
        <p:spPr>
          <a:xfrm>
            <a:off x="6073950" y="1438296"/>
            <a:ext cx="2801109" cy="37604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21"/>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74" name="Google Shape;2074;p121"/>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75" name="Google Shape;2075;p12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76" name="Google Shape;2076;p121"/>
          <p:cNvSpPr txBox="1"/>
          <p:nvPr>
            <p:ph idx="4294967295" type="title"/>
          </p:nvPr>
        </p:nvSpPr>
        <p:spPr>
          <a:xfrm>
            <a:off x="463154" y="1805861"/>
            <a:ext cx="8455635" cy="1194386"/>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accent2"/>
              </a:buClr>
              <a:buSzPts val="4000"/>
              <a:buNone/>
            </a:pPr>
            <a:r>
              <a:rPr lang="en-US" sz="4000">
                <a:solidFill>
                  <a:schemeClr val="accent2"/>
                </a:solidFill>
                <a:latin typeface="Times New Roman"/>
                <a:ea typeface="Times New Roman"/>
                <a:cs typeface="Times New Roman"/>
                <a:sym typeface="Times New Roman"/>
              </a:rPr>
              <a:t> </a:t>
            </a:r>
            <a:r>
              <a:rPr lang="en-US" sz="4000">
                <a:solidFill>
                  <a:schemeClr val="dk1"/>
                </a:solidFill>
                <a:latin typeface="Times New Roman"/>
                <a:ea typeface="Times New Roman"/>
                <a:cs typeface="Times New Roman"/>
                <a:sym typeface="Times New Roman"/>
              </a:rPr>
              <a:t>Simple Network Management Protocol </a:t>
            </a:r>
            <a:br>
              <a:rPr lang="en-US" sz="4000">
                <a:solidFill>
                  <a:schemeClr val="dk1"/>
                </a:solidFill>
                <a:latin typeface="Times New Roman"/>
                <a:ea typeface="Times New Roman"/>
                <a:cs typeface="Times New Roman"/>
                <a:sym typeface="Times New Roman"/>
              </a:rPr>
            </a:br>
            <a:r>
              <a:rPr b="1" lang="en-US" sz="4000">
                <a:solidFill>
                  <a:srgbClr val="C00000"/>
                </a:solidFill>
                <a:latin typeface="Times New Roman"/>
                <a:ea typeface="Times New Roman"/>
                <a:cs typeface="Times New Roman"/>
                <a:sym typeface="Times New Roman"/>
              </a:rPr>
              <a:t>SNMP</a:t>
            </a:r>
            <a:endParaRPr sz="4000">
              <a:latin typeface="Times New Roman"/>
              <a:ea typeface="Times New Roman"/>
              <a:cs typeface="Times New Roman"/>
              <a:sym typeface="Times New Roman"/>
            </a:endParaRPr>
          </a:p>
        </p:txBody>
      </p:sp>
      <p:cxnSp>
        <p:nvCxnSpPr>
          <p:cNvPr id="2077" name="Google Shape;2077;p12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78" name="Google Shape;2078;p1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79" name="Google Shape;2079;p1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80" name="Google Shape;2080;p1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81" name="Google Shape;2081;p12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2082" name="Google Shape;2082;p121"/>
          <p:cNvSpPr/>
          <p:nvPr/>
        </p:nvSpPr>
        <p:spPr>
          <a:xfrm>
            <a:off x="2609311" y="4163225"/>
            <a:ext cx="41633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https://www.youtube.com/watch?v=2IXP0TkwNJU</a:t>
            </a:r>
            <a:endParaRPr/>
          </a:p>
        </p:txBody>
      </p:sp>
      <p:sp>
        <p:nvSpPr>
          <p:cNvPr id="2083" name="Google Shape;2083;p121"/>
          <p:cNvSpPr/>
          <p:nvPr/>
        </p:nvSpPr>
        <p:spPr>
          <a:xfrm>
            <a:off x="2617366" y="3763893"/>
            <a:ext cx="39116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https://www.youtube.com/watch?v=Lq7j-QipNrI</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122"/>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089" name="Google Shape;2089;p122"/>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090" name="Google Shape;2090;p12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091" name="Google Shape;2091;p122"/>
          <p:cNvSpPr txBox="1"/>
          <p:nvPr>
            <p:ph idx="4294967295" type="title"/>
          </p:nvPr>
        </p:nvSpPr>
        <p:spPr>
          <a:xfrm>
            <a:off x="498277" y="145281"/>
            <a:ext cx="8229600" cy="475448"/>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accent2"/>
              </a:buClr>
              <a:buSzPts val="4000"/>
              <a:buNone/>
            </a:pPr>
            <a:r>
              <a:rPr lang="en-US" sz="2800">
                <a:solidFill>
                  <a:schemeClr val="accent2"/>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Simple Network Management Protocol: </a:t>
            </a:r>
            <a:r>
              <a:rPr b="1" lang="en-US" sz="2800">
                <a:solidFill>
                  <a:srgbClr val="C00000"/>
                </a:solidFill>
                <a:latin typeface="Times New Roman"/>
                <a:ea typeface="Times New Roman"/>
                <a:cs typeface="Times New Roman"/>
                <a:sym typeface="Times New Roman"/>
              </a:rPr>
              <a:t>SNMP</a:t>
            </a:r>
            <a:r>
              <a:rPr lang="en-US" sz="2800">
                <a:latin typeface="Times New Roman"/>
                <a:ea typeface="Times New Roman"/>
                <a:cs typeface="Times New Roman"/>
                <a:sym typeface="Times New Roman"/>
              </a:rPr>
              <a:t> concept</a:t>
            </a:r>
            <a:endParaRPr sz="2800">
              <a:latin typeface="Times New Roman"/>
              <a:ea typeface="Times New Roman"/>
              <a:cs typeface="Times New Roman"/>
              <a:sym typeface="Times New Roman"/>
            </a:endParaRPr>
          </a:p>
        </p:txBody>
      </p:sp>
      <p:pic>
        <p:nvPicPr>
          <p:cNvPr id="2092" name="Google Shape;2092;p122"/>
          <p:cNvPicPr preferRelativeResize="0"/>
          <p:nvPr>
            <p:ph idx="4294967295" type="body"/>
          </p:nvPr>
        </p:nvPicPr>
        <p:blipFill rotWithShape="1">
          <a:blip r:embed="rId3">
            <a:alphaModFix/>
          </a:blip>
          <a:srcRect b="0" l="0" r="0" t="0"/>
          <a:stretch/>
        </p:blipFill>
        <p:spPr>
          <a:xfrm>
            <a:off x="708421" y="2049764"/>
            <a:ext cx="4455862" cy="2501809"/>
          </a:xfrm>
          <a:prstGeom prst="rect">
            <a:avLst/>
          </a:prstGeom>
          <a:noFill/>
          <a:ln>
            <a:noFill/>
          </a:ln>
        </p:spPr>
      </p:pic>
      <p:sp>
        <p:nvSpPr>
          <p:cNvPr id="2093" name="Google Shape;2093;p122"/>
          <p:cNvSpPr/>
          <p:nvPr/>
        </p:nvSpPr>
        <p:spPr>
          <a:xfrm>
            <a:off x="625046" y="803494"/>
            <a:ext cx="8102831" cy="1177215"/>
          </a:xfrm>
          <a:prstGeom prst="rect">
            <a:avLst/>
          </a:prstGeom>
          <a:noFill/>
          <a:ln>
            <a:noFill/>
          </a:ln>
        </p:spPr>
        <p:txBody>
          <a:bodyPr anchorCtr="0" anchor="t" bIns="34275" lIns="68550" spcFirstLastPara="1" rIns="68550" wrap="square" tIns="34275">
            <a:spAutoFit/>
          </a:bodyPr>
          <a:lstStyle/>
          <a:p>
            <a:pPr indent="-171450" lvl="0" marL="171450" marR="0" rtl="0" algn="just">
              <a:lnSpc>
                <a:spcPct val="100000"/>
              </a:lnSpc>
              <a:spcBef>
                <a:spcPts val="0"/>
              </a:spcBef>
              <a:spcAft>
                <a:spcPts val="0"/>
              </a:spcAft>
              <a:buClr>
                <a:srgbClr val="FF0000"/>
              </a:buClr>
              <a:buSzPts val="24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Simple Network Management Protocol (SNMP) is a framework </a:t>
            </a:r>
            <a:r>
              <a:rPr b="1" i="0" lang="en-US" sz="1800" u="none" cap="none" strike="noStrike">
                <a:solidFill>
                  <a:srgbClr val="C00000"/>
                </a:solidFill>
                <a:latin typeface="Times New Roman"/>
                <a:ea typeface="Times New Roman"/>
                <a:cs typeface="Times New Roman"/>
                <a:sym typeface="Times New Roman"/>
              </a:rPr>
              <a:t>for managing devices</a:t>
            </a:r>
            <a:r>
              <a:rPr b="0" i="0" lang="en-US" sz="1800" u="none" cap="none" strike="noStrike">
                <a:solidFill>
                  <a:schemeClr val="dk1"/>
                </a:solidFill>
                <a:latin typeface="Times New Roman"/>
                <a:ea typeface="Times New Roman"/>
                <a:cs typeface="Times New Roman"/>
                <a:sym typeface="Times New Roman"/>
              </a:rPr>
              <a:t> in an internet using the TCP/IP protocol suite. </a:t>
            </a:r>
            <a:endParaRPr b="0" i="0" sz="1050" u="none" cap="none" strike="noStrike">
              <a:solidFill>
                <a:srgbClr val="000000"/>
              </a:solidFill>
              <a:latin typeface="Times New Roman"/>
              <a:ea typeface="Times New Roman"/>
              <a:cs typeface="Times New Roman"/>
              <a:sym typeface="Times New Roman"/>
            </a:endParaRPr>
          </a:p>
          <a:p>
            <a:pPr indent="-171450" lvl="0" marL="171450" marR="0" rtl="0" algn="just">
              <a:lnSpc>
                <a:spcPct val="100000"/>
              </a:lnSpc>
              <a:spcBef>
                <a:spcPts val="0"/>
              </a:spcBef>
              <a:spcAft>
                <a:spcPts val="0"/>
              </a:spcAft>
              <a:buClr>
                <a:srgbClr val="FF0000"/>
              </a:buClr>
              <a:buSzPts val="2400"/>
              <a:buFont typeface="Noto Sans Symbols"/>
              <a:buChar char="⮚"/>
            </a:pPr>
            <a:r>
              <a:rPr b="0" i="0" lang="en-US" sz="1800" u="none" cap="none" strike="noStrike">
                <a:solidFill>
                  <a:schemeClr val="dk1"/>
                </a:solidFill>
                <a:latin typeface="Times New Roman"/>
                <a:ea typeface="Times New Roman"/>
                <a:cs typeface="Times New Roman"/>
                <a:sym typeface="Times New Roman"/>
              </a:rPr>
              <a:t>It provides a set of fundamental operations for monitoring and maintaining an internet. Like </a:t>
            </a:r>
            <a:r>
              <a:rPr b="1" i="0" lang="en-US" sz="1800" u="none" cap="none" strike="noStrike">
                <a:solidFill>
                  <a:srgbClr val="C00000"/>
                </a:solidFill>
                <a:latin typeface="Times New Roman"/>
                <a:ea typeface="Times New Roman"/>
                <a:cs typeface="Times New Roman"/>
                <a:sym typeface="Times New Roman"/>
              </a:rPr>
              <a:t>Hub, Switch, Router, Bridge </a:t>
            </a:r>
            <a:endParaRPr b="1" i="0" sz="1050" u="none" cap="none" strike="noStrike">
              <a:solidFill>
                <a:srgbClr val="C00000"/>
              </a:solidFill>
              <a:latin typeface="Times New Roman"/>
              <a:ea typeface="Times New Roman"/>
              <a:cs typeface="Times New Roman"/>
              <a:sym typeface="Times New Roman"/>
            </a:endParaRPr>
          </a:p>
        </p:txBody>
      </p:sp>
      <p:cxnSp>
        <p:nvCxnSpPr>
          <p:cNvPr id="2094" name="Google Shape;2094;p12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95" name="Google Shape;2095;p1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096" name="Google Shape;2096;p1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97" name="Google Shape;2097;p1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98" name="Google Shape;2098;p12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2099" name="Google Shape;2099;p122"/>
          <p:cNvPicPr preferRelativeResize="0"/>
          <p:nvPr/>
        </p:nvPicPr>
        <p:blipFill rotWithShape="1">
          <a:blip r:embed="rId5">
            <a:alphaModFix/>
          </a:blip>
          <a:srcRect b="0" l="0" r="0" t="0"/>
          <a:stretch/>
        </p:blipFill>
        <p:spPr>
          <a:xfrm>
            <a:off x="5281560" y="1851754"/>
            <a:ext cx="3737750" cy="211324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123"/>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105" name="Google Shape;2105;p123"/>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106" name="Google Shape;2106;p12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07" name="Google Shape;2107;p123"/>
          <p:cNvSpPr txBox="1"/>
          <p:nvPr>
            <p:ph idx="4294967295" type="title"/>
          </p:nvPr>
        </p:nvSpPr>
        <p:spPr>
          <a:xfrm>
            <a:off x="109539" y="-49175"/>
            <a:ext cx="8229600" cy="857250"/>
          </a:xfrm>
          <a:prstGeom prst="rect">
            <a:avLst/>
          </a:prstGeom>
          <a:noFill/>
          <a:ln>
            <a:noFill/>
          </a:ln>
        </p:spPr>
        <p:txBody>
          <a:bodyPr anchorCtr="0" anchor="ctr" bIns="34275" lIns="68550" spcFirstLastPara="1" rIns="68550" wrap="square" tIns="34275">
            <a:normAutofit fontScale="90000"/>
          </a:bodyPr>
          <a:lstStyle/>
          <a:p>
            <a:pPr indent="0" lvl="1" marL="0" rtl="0" algn="ctr">
              <a:lnSpc>
                <a:spcPct val="100000"/>
              </a:lnSpc>
              <a:spcBef>
                <a:spcPts val="0"/>
              </a:spcBef>
              <a:spcAft>
                <a:spcPts val="0"/>
              </a:spcAft>
              <a:buSzPct val="40740"/>
              <a:buNone/>
            </a:pPr>
            <a:br>
              <a:rPr lang="en-US" sz="3000">
                <a:latin typeface="Times New Roman"/>
                <a:ea typeface="Times New Roman"/>
                <a:cs typeface="Times New Roman"/>
                <a:sym typeface="Times New Roman"/>
              </a:rPr>
            </a:br>
            <a:r>
              <a:rPr lang="en-US" sz="3000">
                <a:latin typeface="Times New Roman"/>
                <a:ea typeface="Times New Roman"/>
                <a:cs typeface="Times New Roman"/>
                <a:sym typeface="Times New Roman"/>
              </a:rPr>
              <a:t>Simple Network Management Protocol (SNMP)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108" name="Google Shape;2108;p123"/>
          <p:cNvSpPr txBox="1"/>
          <p:nvPr>
            <p:ph idx="4294967295" type="body"/>
          </p:nvPr>
        </p:nvSpPr>
        <p:spPr>
          <a:xfrm>
            <a:off x="591145" y="756517"/>
            <a:ext cx="8229600" cy="3622675"/>
          </a:xfrm>
          <a:prstGeom prst="rect">
            <a:avLst/>
          </a:prstGeom>
          <a:noFill/>
          <a:ln>
            <a:noFill/>
          </a:ln>
        </p:spPr>
        <p:txBody>
          <a:bodyPr anchorCtr="0" anchor="t" bIns="34275" lIns="68550" spcFirstLastPara="1" rIns="68550" wrap="square" tIns="34275">
            <a:normAutofit/>
          </a:bodyPr>
          <a:lstStyle/>
          <a:p>
            <a:pPr indent="-257175" lvl="0" marL="257175" rtl="0" algn="just">
              <a:lnSpc>
                <a:spcPct val="90000"/>
              </a:lnSpc>
              <a:spcBef>
                <a:spcPts val="360"/>
              </a:spcBef>
              <a:spcAft>
                <a:spcPts val="0"/>
              </a:spcAft>
              <a:buClr>
                <a:srgbClr val="FF0000"/>
              </a:buClr>
              <a:buSzPts val="2400"/>
              <a:buFont typeface="Noto Sans"/>
              <a:buChar char="❑"/>
            </a:pPr>
            <a:r>
              <a:rPr lang="en-US" sz="1800">
                <a:solidFill>
                  <a:schemeClr val="dk1"/>
                </a:solidFill>
                <a:latin typeface="Times New Roman"/>
                <a:ea typeface="Times New Roman"/>
                <a:cs typeface="Times New Roman"/>
                <a:sym typeface="Times New Roman"/>
              </a:rPr>
              <a:t>Functions performed by a network management system can be </a:t>
            </a:r>
            <a:r>
              <a:rPr b="1" lang="en-US" sz="1800">
                <a:solidFill>
                  <a:schemeClr val="dk1"/>
                </a:solidFill>
                <a:latin typeface="Times New Roman"/>
                <a:ea typeface="Times New Roman"/>
                <a:cs typeface="Times New Roman"/>
                <a:sym typeface="Times New Roman"/>
              </a:rPr>
              <a:t>divided into five broad categories: </a:t>
            </a:r>
            <a:r>
              <a:rPr b="1" lang="en-US" sz="2000">
                <a:solidFill>
                  <a:srgbClr val="C00000"/>
                </a:solidFill>
                <a:latin typeface="Times New Roman"/>
                <a:ea typeface="Times New Roman"/>
                <a:cs typeface="Times New Roman"/>
                <a:sym typeface="Times New Roman"/>
              </a:rPr>
              <a:t>Configuration management, Fault management, Performance management, Security management, and Accounting management.</a:t>
            </a:r>
            <a:endParaRPr b="1" sz="1600">
              <a:solidFill>
                <a:srgbClr val="C00000"/>
              </a:solidFill>
              <a:latin typeface="Times New Roman"/>
              <a:ea typeface="Times New Roman"/>
              <a:cs typeface="Times New Roman"/>
              <a:sym typeface="Times New Roman"/>
            </a:endParaRPr>
          </a:p>
          <a:p>
            <a:pPr indent="-104775" lvl="0" marL="257175" rtl="0" algn="l">
              <a:lnSpc>
                <a:spcPct val="90000"/>
              </a:lnSpc>
              <a:spcBef>
                <a:spcPts val="480"/>
              </a:spcBef>
              <a:spcAft>
                <a:spcPts val="0"/>
              </a:spcAft>
              <a:buClr>
                <a:schemeClr val="dk1"/>
              </a:buClr>
              <a:buSzPts val="3200"/>
              <a:buNone/>
            </a:pPr>
            <a:r>
              <a:t/>
            </a:r>
            <a:endParaRPr>
              <a:solidFill>
                <a:schemeClr val="dk1"/>
              </a:solidFill>
              <a:latin typeface="Times New Roman"/>
              <a:ea typeface="Times New Roman"/>
              <a:cs typeface="Times New Roman"/>
              <a:sym typeface="Times New Roman"/>
            </a:endParaRPr>
          </a:p>
        </p:txBody>
      </p:sp>
      <p:pic>
        <p:nvPicPr>
          <p:cNvPr id="2109" name="Google Shape;2109;p123"/>
          <p:cNvPicPr preferRelativeResize="0"/>
          <p:nvPr/>
        </p:nvPicPr>
        <p:blipFill rotWithShape="1">
          <a:blip r:embed="rId3">
            <a:alphaModFix/>
          </a:blip>
          <a:srcRect b="0" l="0" r="0" t="0"/>
          <a:stretch/>
        </p:blipFill>
        <p:spPr>
          <a:xfrm>
            <a:off x="1380530" y="1891144"/>
            <a:ext cx="6465094" cy="2660429"/>
          </a:xfrm>
          <a:prstGeom prst="rect">
            <a:avLst/>
          </a:prstGeom>
          <a:noFill/>
          <a:ln>
            <a:noFill/>
          </a:ln>
        </p:spPr>
      </p:pic>
      <p:cxnSp>
        <p:nvCxnSpPr>
          <p:cNvPr id="2110" name="Google Shape;2110;p1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11" name="Google Shape;2111;p1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112" name="Google Shape;2112;p1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13" name="Google Shape;2113;p1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14" name="Google Shape;2114;p12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2115" name="Google Shape;2115;p123"/>
          <p:cNvSpPr/>
          <p:nvPr/>
        </p:nvSpPr>
        <p:spPr>
          <a:xfrm>
            <a:off x="5330189" y="3603084"/>
            <a:ext cx="362677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02124"/>
                </a:solidFill>
                <a:latin typeface="arial"/>
                <a:ea typeface="arial"/>
                <a:cs typeface="arial"/>
                <a:sym typeface="arial"/>
              </a:rPr>
              <a:t>SNMP generally uses User Datagram Protocol (UDP) port number </a:t>
            </a:r>
            <a:r>
              <a:rPr b="1" i="0" lang="en-US" sz="1400" u="none" cap="none" strike="noStrike">
                <a:solidFill>
                  <a:srgbClr val="202124"/>
                </a:solidFill>
                <a:latin typeface="arial"/>
                <a:ea typeface="arial"/>
                <a:cs typeface="arial"/>
                <a:sym typeface="arial"/>
              </a:rPr>
              <a:t>161 </a:t>
            </a:r>
            <a:r>
              <a:rPr b="0" i="0" lang="en-US" sz="1400" u="none" cap="none" strike="noStrike">
                <a:solidFill>
                  <a:srgbClr val="000000"/>
                </a:solidFill>
                <a:latin typeface="Arial"/>
                <a:ea typeface="Arial"/>
                <a:cs typeface="Arial"/>
                <a:sym typeface="Arial"/>
              </a:rPr>
              <a:t>for </a:t>
            </a:r>
            <a:r>
              <a:rPr b="1" i="0" lang="en-US" sz="1400" u="none" cap="none" strike="noStrike">
                <a:solidFill>
                  <a:srgbClr val="000000"/>
                </a:solidFill>
                <a:latin typeface="Arial"/>
                <a:ea typeface="Arial"/>
                <a:cs typeface="Arial"/>
                <a:sym typeface="Arial"/>
              </a:rPr>
              <a:t>sending commands and messages</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2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121" name="Google Shape;2121;p12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2122" name="Google Shape;2122;p12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2123" name="Google Shape;2123;p124"/>
          <p:cNvSpPr txBox="1"/>
          <p:nvPr>
            <p:ph idx="4294967295" type="title"/>
          </p:nvPr>
        </p:nvSpPr>
        <p:spPr>
          <a:xfrm>
            <a:off x="311125" y="0"/>
            <a:ext cx="8604273"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3600"/>
              <a:buNone/>
            </a:pPr>
            <a:r>
              <a:rPr b="1" i="1"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Components </a:t>
            </a:r>
            <a:r>
              <a:rPr lang="en-US" sz="2800">
                <a:solidFill>
                  <a:srgbClr val="C00000"/>
                </a:solidFill>
                <a:latin typeface="Times New Roman"/>
                <a:ea typeface="Times New Roman"/>
                <a:cs typeface="Times New Roman"/>
                <a:sym typeface="Times New Roman"/>
              </a:rPr>
              <a:t>of Network Management on the Internet</a:t>
            </a:r>
            <a:endParaRPr sz="2800">
              <a:solidFill>
                <a:srgbClr val="C00000"/>
              </a:solidFill>
            </a:endParaRPr>
          </a:p>
        </p:txBody>
      </p:sp>
      <p:pic>
        <p:nvPicPr>
          <p:cNvPr id="2124" name="Google Shape;2124;p124"/>
          <p:cNvPicPr preferRelativeResize="0"/>
          <p:nvPr>
            <p:ph idx="4294967295" type="body"/>
          </p:nvPr>
        </p:nvPicPr>
        <p:blipFill rotWithShape="1">
          <a:blip r:embed="rId3">
            <a:alphaModFix/>
          </a:blip>
          <a:srcRect b="0" l="0" r="0" t="0"/>
          <a:stretch/>
        </p:blipFill>
        <p:spPr>
          <a:xfrm>
            <a:off x="1179310" y="1501801"/>
            <a:ext cx="7108629" cy="2893554"/>
          </a:xfrm>
          <a:prstGeom prst="rect">
            <a:avLst/>
          </a:prstGeom>
          <a:noFill/>
          <a:ln>
            <a:noFill/>
          </a:ln>
        </p:spPr>
      </p:pic>
      <p:sp>
        <p:nvSpPr>
          <p:cNvPr id="2125" name="Google Shape;2125;p124"/>
          <p:cNvSpPr/>
          <p:nvPr/>
        </p:nvSpPr>
        <p:spPr>
          <a:xfrm>
            <a:off x="591144" y="818946"/>
            <a:ext cx="8324255" cy="623217"/>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650" u="none" cap="none" strike="noStrike">
                <a:solidFill>
                  <a:schemeClr val="dk1"/>
                </a:solidFill>
                <a:latin typeface="Times New Roman"/>
                <a:ea typeface="Times New Roman"/>
                <a:cs typeface="Times New Roman"/>
                <a:sym typeface="Times New Roman"/>
              </a:rPr>
              <a:t>SNMP, Structure of Management Information </a:t>
            </a:r>
            <a:r>
              <a:rPr b="1" i="0" lang="en-US" sz="1650" u="none" cap="none" strike="noStrike">
                <a:solidFill>
                  <a:srgbClr val="C00000"/>
                </a:solidFill>
                <a:latin typeface="Times New Roman"/>
                <a:ea typeface="Times New Roman"/>
                <a:cs typeface="Times New Roman"/>
                <a:sym typeface="Times New Roman"/>
              </a:rPr>
              <a:t>(</a:t>
            </a:r>
            <a:r>
              <a:rPr b="1" i="0" lang="en-US" sz="1800" u="none" cap="none" strike="noStrike">
                <a:solidFill>
                  <a:srgbClr val="C00000"/>
                </a:solidFill>
                <a:latin typeface="Times New Roman"/>
                <a:ea typeface="Times New Roman"/>
                <a:cs typeface="Times New Roman"/>
                <a:sym typeface="Times New Roman"/>
              </a:rPr>
              <a:t>SMI</a:t>
            </a:r>
            <a:r>
              <a:rPr b="1" i="0" lang="en-US" sz="1650" u="none" cap="none" strike="noStrike">
                <a:solidFill>
                  <a:srgbClr val="C00000"/>
                </a:solidFill>
                <a:latin typeface="Times New Roman"/>
                <a:ea typeface="Times New Roman"/>
                <a:cs typeface="Times New Roman"/>
                <a:sym typeface="Times New Roman"/>
              </a:rPr>
              <a:t>)</a:t>
            </a:r>
            <a:r>
              <a:rPr b="1" i="0" lang="en-US" sz="1650" u="none" cap="none" strike="noStrike">
                <a:solidFill>
                  <a:schemeClr val="dk1"/>
                </a:solidFill>
                <a:latin typeface="Times New Roman"/>
                <a:ea typeface="Times New Roman"/>
                <a:cs typeface="Times New Roman"/>
                <a:sym typeface="Times New Roman"/>
              </a:rPr>
              <a:t> and Management Information Base </a:t>
            </a:r>
            <a:r>
              <a:rPr b="1" i="0" lang="en-US" sz="1800" u="none" cap="none" strike="noStrike">
                <a:solidFill>
                  <a:srgbClr val="C00000"/>
                </a:solidFill>
                <a:latin typeface="Times New Roman"/>
                <a:ea typeface="Times New Roman"/>
                <a:cs typeface="Times New Roman"/>
                <a:sym typeface="Times New Roman"/>
              </a:rPr>
              <a:t>(MIB)</a:t>
            </a:r>
            <a:endParaRPr b="1" i="0" sz="1800" u="none" cap="none" strike="noStrike">
              <a:solidFill>
                <a:srgbClr val="C00000"/>
              </a:solidFill>
              <a:latin typeface="Times New Roman"/>
              <a:ea typeface="Times New Roman"/>
              <a:cs typeface="Times New Roman"/>
              <a:sym typeface="Times New Roman"/>
            </a:endParaRPr>
          </a:p>
        </p:txBody>
      </p:sp>
      <p:cxnSp>
        <p:nvCxnSpPr>
          <p:cNvPr id="2126" name="Google Shape;2126;p1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27" name="Google Shape;2127;p1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128" name="Google Shape;2128;p1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29" name="Google Shape;2129;p1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30" name="Google Shape;2130;p12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2131" name="Google Shape;2131;p124"/>
          <p:cNvSpPr/>
          <p:nvPr/>
        </p:nvSpPr>
        <p:spPr>
          <a:xfrm>
            <a:off x="1271138" y="3962723"/>
            <a:ext cx="31935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Structure of Management Information </a:t>
            </a:r>
            <a:endParaRPr b="0" i="0" sz="1400" u="none" cap="none" strike="noStrike">
              <a:solidFill>
                <a:srgbClr val="000000"/>
              </a:solidFill>
              <a:latin typeface="Arial"/>
              <a:ea typeface="Arial"/>
              <a:cs typeface="Arial"/>
              <a:sym typeface="Arial"/>
            </a:endParaRPr>
          </a:p>
        </p:txBody>
      </p:sp>
      <p:sp>
        <p:nvSpPr>
          <p:cNvPr id="2132" name="Google Shape;2132;p124"/>
          <p:cNvSpPr/>
          <p:nvPr/>
        </p:nvSpPr>
        <p:spPr>
          <a:xfrm>
            <a:off x="5546583" y="3962723"/>
            <a:ext cx="26228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Management Information Base </a:t>
            </a:r>
            <a:endParaRPr b="0" i="0" sz="1400" u="none" cap="none" strike="noStrike">
              <a:solidFill>
                <a:srgbClr val="000000"/>
              </a:solidFill>
              <a:latin typeface="Arial"/>
              <a:ea typeface="Arial"/>
              <a:cs typeface="Arial"/>
              <a:sym typeface="Arial"/>
            </a:endParaRPr>
          </a:p>
        </p:txBody>
      </p:sp>
      <p:sp>
        <p:nvSpPr>
          <p:cNvPr id="2133" name="Google Shape;2133;p124"/>
          <p:cNvSpPr/>
          <p:nvPr/>
        </p:nvSpPr>
        <p:spPr>
          <a:xfrm>
            <a:off x="3209809" y="2003841"/>
            <a:ext cx="32143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Simple Network Management Protocol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25"/>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139" name="Google Shape;2139;p125"/>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140" name="Google Shape;2140;p12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41" name="Google Shape;2141;p125"/>
          <p:cNvSpPr txBox="1"/>
          <p:nvPr>
            <p:ph idx="4294967295" type="title"/>
          </p:nvPr>
        </p:nvSpPr>
        <p:spPr>
          <a:xfrm>
            <a:off x="-228600" y="-82815"/>
            <a:ext cx="8229600"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br>
              <a:rPr b="1" lang="en-US" sz="4000">
                <a:solidFill>
                  <a:srgbClr val="C00000"/>
                </a:solidFill>
                <a:latin typeface="Times New Roman"/>
                <a:ea typeface="Times New Roman"/>
                <a:cs typeface="Times New Roman"/>
                <a:sym typeface="Times New Roman"/>
              </a:rPr>
            </a:br>
            <a:r>
              <a:rPr b="1" lang="en-US">
                <a:solidFill>
                  <a:srgbClr val="C00000"/>
                </a:solidFill>
                <a:latin typeface="Times New Roman"/>
                <a:ea typeface="Times New Roman"/>
                <a:cs typeface="Times New Roman"/>
                <a:sym typeface="Times New Roman"/>
              </a:rPr>
              <a:t>SMI and MIB</a:t>
            </a:r>
            <a:br>
              <a:rPr b="1" lang="en-US" sz="4000">
                <a:solidFill>
                  <a:srgbClr val="C00000"/>
                </a:solidFill>
                <a:latin typeface="Times New Roman"/>
                <a:ea typeface="Times New Roman"/>
                <a:cs typeface="Times New Roman"/>
                <a:sym typeface="Times New Roman"/>
              </a:rPr>
            </a:br>
            <a:endParaRPr b="1" sz="4000">
              <a:solidFill>
                <a:srgbClr val="C00000"/>
              </a:solidFill>
              <a:latin typeface="Times New Roman"/>
              <a:ea typeface="Times New Roman"/>
              <a:cs typeface="Times New Roman"/>
              <a:sym typeface="Times New Roman"/>
            </a:endParaRPr>
          </a:p>
        </p:txBody>
      </p:sp>
      <p:pic>
        <p:nvPicPr>
          <p:cNvPr id="2142" name="Google Shape;2142;p125"/>
          <p:cNvPicPr preferRelativeResize="0"/>
          <p:nvPr>
            <p:ph idx="4294967295" type="body"/>
          </p:nvPr>
        </p:nvPicPr>
        <p:blipFill rotWithShape="1">
          <a:blip r:embed="rId3">
            <a:alphaModFix/>
          </a:blip>
          <a:srcRect b="0" l="0" r="0" t="0"/>
          <a:stretch/>
        </p:blipFill>
        <p:spPr>
          <a:xfrm>
            <a:off x="2049697" y="3164455"/>
            <a:ext cx="5480050" cy="1361755"/>
          </a:xfrm>
          <a:prstGeom prst="rect">
            <a:avLst/>
          </a:prstGeom>
          <a:noFill/>
          <a:ln>
            <a:noFill/>
          </a:ln>
        </p:spPr>
      </p:pic>
      <p:sp>
        <p:nvSpPr>
          <p:cNvPr id="2143" name="Google Shape;2143;p125"/>
          <p:cNvSpPr/>
          <p:nvPr/>
        </p:nvSpPr>
        <p:spPr>
          <a:xfrm>
            <a:off x="591145" y="699949"/>
            <a:ext cx="8458200" cy="2631459"/>
          </a:xfrm>
          <a:prstGeom prst="rect">
            <a:avLst/>
          </a:prstGeom>
          <a:noFill/>
          <a:ln>
            <a:noFill/>
          </a:ln>
        </p:spPr>
        <p:txBody>
          <a:bodyPr anchorCtr="0" anchor="t" bIns="34275" lIns="68550" spcFirstLastPara="1" rIns="68550" wrap="square" tIns="34275">
            <a:spAutoFit/>
          </a:bodyPr>
          <a:lstStyle/>
          <a:p>
            <a:pPr indent="-190500" lvl="0" marL="190500" marR="0" rtl="0" algn="l">
              <a:lnSpc>
                <a:spcPct val="150000"/>
              </a:lnSpc>
              <a:spcBef>
                <a:spcPts val="0"/>
              </a:spcBef>
              <a:spcAft>
                <a:spcPts val="0"/>
              </a:spcAft>
              <a:buClr>
                <a:schemeClr val="dk1"/>
              </a:buClr>
              <a:buSzPts val="2000"/>
              <a:buFont typeface="Noto Sans Symbols"/>
              <a:buChar char="⮚"/>
            </a:pPr>
            <a:r>
              <a:rPr b="1" i="0" lang="en-US" sz="1700" u="none" cap="none" strike="noStrike">
                <a:solidFill>
                  <a:srgbClr val="C00000"/>
                </a:solidFill>
                <a:latin typeface="Times New Roman"/>
                <a:ea typeface="Times New Roman"/>
                <a:cs typeface="Times New Roman"/>
                <a:sym typeface="Times New Roman"/>
              </a:rPr>
              <a:t>SMI</a:t>
            </a:r>
            <a:r>
              <a:rPr b="0" i="0" lang="en-US" sz="1700" u="none" cap="none" strike="noStrike">
                <a:solidFill>
                  <a:schemeClr val="dk1"/>
                </a:solidFill>
                <a:latin typeface="Times New Roman"/>
                <a:ea typeface="Times New Roman"/>
                <a:cs typeface="Times New Roman"/>
                <a:sym typeface="Times New Roman"/>
              </a:rPr>
              <a:t> defines the </a:t>
            </a:r>
            <a:r>
              <a:rPr b="1" i="0" lang="en-US" sz="1700" u="none" cap="none" strike="noStrike">
                <a:solidFill>
                  <a:schemeClr val="dk1"/>
                </a:solidFill>
                <a:latin typeface="Times New Roman"/>
                <a:ea typeface="Times New Roman"/>
                <a:cs typeface="Times New Roman"/>
                <a:sym typeface="Times New Roman"/>
              </a:rPr>
              <a:t>general rules for naming objects, defining object types (including range and length), and showing how to encode objects and values.</a:t>
            </a:r>
            <a:endParaRPr b="1" i="0" sz="1700" u="none" cap="none" strike="noStrike">
              <a:solidFill>
                <a:srgbClr val="000000"/>
              </a:solidFill>
              <a:latin typeface="Times New Roman"/>
              <a:ea typeface="Times New Roman"/>
              <a:cs typeface="Times New Roman"/>
              <a:sym typeface="Times New Roman"/>
            </a:endParaRPr>
          </a:p>
          <a:p>
            <a:pPr indent="-190500" lvl="0" marL="190500" marR="0" rtl="0" algn="l">
              <a:lnSpc>
                <a:spcPct val="150000"/>
              </a:lnSpc>
              <a:spcBef>
                <a:spcPts val="0"/>
              </a:spcBef>
              <a:spcAft>
                <a:spcPts val="0"/>
              </a:spcAft>
              <a:buClr>
                <a:schemeClr val="dk1"/>
              </a:buClr>
              <a:buSzPts val="2000"/>
              <a:buFont typeface="Noto Sans Symbols"/>
              <a:buChar char="⮚"/>
            </a:pPr>
            <a:r>
              <a:rPr b="0" i="0" lang="en-US" sz="1700" u="none" cap="none" strike="noStrike">
                <a:solidFill>
                  <a:schemeClr val="dk1"/>
                </a:solidFill>
                <a:latin typeface="Times New Roman"/>
                <a:ea typeface="Times New Roman"/>
                <a:cs typeface="Times New Roman"/>
                <a:sym typeface="Times New Roman"/>
              </a:rPr>
              <a:t> SMI does not define the number of objects an entity should manage or name the objects to be managed or define the association between the objects and their values.</a:t>
            </a:r>
            <a:endParaRPr b="0" i="0" sz="1700" u="none" cap="none" strike="noStrike">
              <a:solidFill>
                <a:srgbClr val="000000"/>
              </a:solidFill>
              <a:latin typeface="Times New Roman"/>
              <a:ea typeface="Times New Roman"/>
              <a:cs typeface="Times New Roman"/>
              <a:sym typeface="Times New Roman"/>
            </a:endParaRPr>
          </a:p>
          <a:p>
            <a:pPr indent="-190500" lvl="0" marL="190500" marR="0" rtl="0" algn="l">
              <a:lnSpc>
                <a:spcPct val="150000"/>
              </a:lnSpc>
              <a:spcBef>
                <a:spcPts val="0"/>
              </a:spcBef>
              <a:spcAft>
                <a:spcPts val="0"/>
              </a:spcAft>
              <a:buClr>
                <a:schemeClr val="dk1"/>
              </a:buClr>
              <a:buSzPts val="2000"/>
              <a:buFont typeface="Noto Sans Symbols"/>
              <a:buChar char="⮚"/>
            </a:pPr>
            <a:r>
              <a:rPr b="1" i="0" lang="en-US" sz="1700" u="none" cap="none" strike="noStrike">
                <a:solidFill>
                  <a:srgbClr val="C00000"/>
                </a:solidFill>
                <a:latin typeface="Times New Roman"/>
                <a:ea typeface="Times New Roman"/>
                <a:cs typeface="Times New Roman"/>
                <a:sym typeface="Times New Roman"/>
              </a:rPr>
              <a:t>MIB </a:t>
            </a:r>
            <a:r>
              <a:rPr b="0" i="0" lang="en-US" sz="1700" u="none" cap="none" strike="noStrike">
                <a:solidFill>
                  <a:schemeClr val="dk1"/>
                </a:solidFill>
                <a:latin typeface="Times New Roman"/>
                <a:ea typeface="Times New Roman"/>
                <a:cs typeface="Times New Roman"/>
                <a:sym typeface="Times New Roman"/>
              </a:rPr>
              <a:t>creates a collection of </a:t>
            </a:r>
            <a:r>
              <a:rPr b="1" i="0" lang="en-US" sz="1700" u="none" cap="none" strike="noStrike">
                <a:solidFill>
                  <a:schemeClr val="dk1"/>
                </a:solidFill>
                <a:latin typeface="Times New Roman"/>
                <a:ea typeface="Times New Roman"/>
                <a:cs typeface="Times New Roman"/>
                <a:sym typeface="Times New Roman"/>
              </a:rPr>
              <a:t>named objects, their types, and their relationships to each other in an entity to be managed.</a:t>
            </a:r>
            <a:endParaRPr b="1" i="0" sz="17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350" u="none" cap="none" strike="noStrike">
              <a:solidFill>
                <a:schemeClr val="dk1"/>
              </a:solidFill>
              <a:latin typeface="Times New Roman"/>
              <a:ea typeface="Times New Roman"/>
              <a:cs typeface="Times New Roman"/>
              <a:sym typeface="Times New Roman"/>
            </a:endParaRPr>
          </a:p>
        </p:txBody>
      </p:sp>
      <p:cxnSp>
        <p:nvCxnSpPr>
          <p:cNvPr id="2144" name="Google Shape;2144;p1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45" name="Google Shape;2145;p1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146" name="Google Shape;2146;p1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47" name="Google Shape;2147;p1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48" name="Google Shape;2148;p12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12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154" name="Google Shape;2154;p12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155" name="Google Shape;2155;p12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56" name="Google Shape;2156;p126"/>
          <p:cNvSpPr txBox="1"/>
          <p:nvPr>
            <p:ph idx="4294967295" type="title"/>
          </p:nvPr>
        </p:nvSpPr>
        <p:spPr>
          <a:xfrm>
            <a:off x="41077" y="-5199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Object Identifier</a:t>
            </a:r>
            <a:endParaRPr>
              <a:latin typeface="Times New Roman"/>
              <a:ea typeface="Times New Roman"/>
              <a:cs typeface="Times New Roman"/>
              <a:sym typeface="Times New Roman"/>
            </a:endParaRPr>
          </a:p>
        </p:txBody>
      </p:sp>
      <p:pic>
        <p:nvPicPr>
          <p:cNvPr id="2157" name="Google Shape;2157;p126"/>
          <p:cNvPicPr preferRelativeResize="0"/>
          <p:nvPr>
            <p:ph idx="4294967295" type="body"/>
          </p:nvPr>
        </p:nvPicPr>
        <p:blipFill rotWithShape="1">
          <a:blip r:embed="rId3">
            <a:alphaModFix/>
          </a:blip>
          <a:srcRect b="0" l="0" r="0" t="0"/>
          <a:stretch/>
        </p:blipFill>
        <p:spPr>
          <a:xfrm>
            <a:off x="4781550" y="939606"/>
            <a:ext cx="4248150" cy="3394075"/>
          </a:xfrm>
          <a:prstGeom prst="rect">
            <a:avLst/>
          </a:prstGeom>
          <a:noFill/>
          <a:ln>
            <a:noFill/>
          </a:ln>
        </p:spPr>
      </p:pic>
      <p:sp>
        <p:nvSpPr>
          <p:cNvPr id="2158" name="Google Shape;2158;p126"/>
          <p:cNvSpPr/>
          <p:nvPr/>
        </p:nvSpPr>
        <p:spPr>
          <a:xfrm>
            <a:off x="498873" y="743611"/>
            <a:ext cx="4065390" cy="4301147"/>
          </a:xfrm>
          <a:prstGeom prst="rect">
            <a:avLst/>
          </a:prstGeom>
          <a:noFill/>
          <a:ln>
            <a:noFill/>
          </a:ln>
        </p:spPr>
        <p:txBody>
          <a:bodyPr anchorCtr="0" anchor="t" bIns="34275" lIns="68550" spcFirstLastPara="1" rIns="68550" wrap="square" tIns="34275">
            <a:spAutoFit/>
          </a:bodyPr>
          <a:lstStyle/>
          <a:p>
            <a:pPr indent="-152400" lvl="0" marL="171450" marR="0" rtl="0" algn="just">
              <a:lnSpc>
                <a:spcPct val="100000"/>
              </a:lnSpc>
              <a:spcBef>
                <a:spcPts val="0"/>
              </a:spcBef>
              <a:spcAft>
                <a:spcPts val="0"/>
              </a:spcAft>
              <a:buClr>
                <a:srgbClr val="FF0000"/>
              </a:buClr>
              <a:buSzPts val="2400"/>
              <a:buFont typeface="Noto Sans Symbols"/>
              <a:buChar char="⮚"/>
            </a:pPr>
            <a:r>
              <a:rPr b="0" i="0" lang="en-US" sz="2500" u="none" cap="none" strike="noStrike">
                <a:solidFill>
                  <a:schemeClr val="dk1"/>
                </a:solidFill>
                <a:latin typeface="Times New Roman"/>
                <a:ea typeface="Times New Roman"/>
                <a:cs typeface="Times New Roman"/>
                <a:sym typeface="Times New Roman"/>
              </a:rPr>
              <a:t>SMI uses an </a:t>
            </a:r>
            <a:r>
              <a:rPr b="1" i="0" lang="en-US" sz="2500" u="none" cap="none" strike="noStrike">
                <a:solidFill>
                  <a:schemeClr val="dk1"/>
                </a:solidFill>
                <a:latin typeface="Times New Roman"/>
                <a:ea typeface="Times New Roman"/>
                <a:cs typeface="Times New Roman"/>
                <a:sym typeface="Times New Roman"/>
              </a:rPr>
              <a:t>object identifier, </a:t>
            </a:r>
            <a:r>
              <a:rPr b="0" i="0" lang="en-US" sz="2500" u="none" cap="none" strike="noStrike">
                <a:solidFill>
                  <a:schemeClr val="dk1"/>
                </a:solidFill>
                <a:latin typeface="Times New Roman"/>
                <a:ea typeface="Times New Roman"/>
                <a:cs typeface="Times New Roman"/>
                <a:sym typeface="Times New Roman"/>
              </a:rPr>
              <a:t>which is a hierarchical identifier based on a tree structure</a:t>
            </a:r>
            <a:endParaRPr b="0" i="0" sz="2500" u="none" cap="none" strike="noStrike">
              <a:solidFill>
                <a:srgbClr val="000000"/>
              </a:solidFill>
              <a:latin typeface="Times New Roman"/>
              <a:ea typeface="Times New Roman"/>
              <a:cs typeface="Times New Roman"/>
              <a:sym typeface="Times New Roman"/>
            </a:endParaRPr>
          </a:p>
          <a:p>
            <a:pPr indent="-152400" lvl="0" marL="171450" marR="0" rtl="0" algn="just">
              <a:lnSpc>
                <a:spcPct val="100000"/>
              </a:lnSpc>
              <a:spcBef>
                <a:spcPts val="0"/>
              </a:spcBef>
              <a:spcAft>
                <a:spcPts val="0"/>
              </a:spcAft>
              <a:buClr>
                <a:srgbClr val="FF0000"/>
              </a:buClr>
              <a:buSzPts val="2400"/>
              <a:buFont typeface="Noto Sans Symbols"/>
              <a:buChar char="⮚"/>
            </a:pPr>
            <a:r>
              <a:rPr b="0" i="0" lang="en-US" sz="2500" u="none" cap="none" strike="noStrike">
                <a:solidFill>
                  <a:schemeClr val="dk1"/>
                </a:solidFill>
                <a:latin typeface="Times New Roman"/>
                <a:ea typeface="Times New Roman"/>
                <a:cs typeface="Times New Roman"/>
                <a:sym typeface="Times New Roman"/>
              </a:rPr>
              <a:t>All objects managed by SNMP are given an object identifier.</a:t>
            </a:r>
            <a:endParaRPr b="0" i="0" sz="2500" u="none" cap="none" strike="noStrike">
              <a:solidFill>
                <a:srgbClr val="000000"/>
              </a:solidFill>
              <a:latin typeface="Times New Roman"/>
              <a:ea typeface="Times New Roman"/>
              <a:cs typeface="Times New Roman"/>
              <a:sym typeface="Times New Roman"/>
            </a:endParaRPr>
          </a:p>
          <a:p>
            <a:pPr indent="-152400" lvl="0" marL="171450" marR="0" rtl="0" algn="just">
              <a:lnSpc>
                <a:spcPct val="100000"/>
              </a:lnSpc>
              <a:spcBef>
                <a:spcPts val="0"/>
              </a:spcBef>
              <a:spcAft>
                <a:spcPts val="0"/>
              </a:spcAft>
              <a:buClr>
                <a:srgbClr val="FF0000"/>
              </a:buClr>
              <a:buSzPts val="2400"/>
              <a:buFont typeface="Noto Sans Symbols"/>
              <a:buChar char="⮚"/>
            </a:pPr>
            <a:r>
              <a:rPr b="0" i="0" lang="en-US" sz="2500" u="none" cap="none" strike="noStrike">
                <a:solidFill>
                  <a:schemeClr val="dk1"/>
                </a:solidFill>
                <a:latin typeface="Times New Roman"/>
                <a:ea typeface="Times New Roman"/>
                <a:cs typeface="Times New Roman"/>
                <a:sym typeface="Times New Roman"/>
              </a:rPr>
              <a:t>The object identifier always starts with 1.3.6.1.2.1.</a:t>
            </a:r>
            <a:endParaRPr b="0" i="0" sz="25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500" u="none" cap="none" strike="noStrike">
              <a:solidFill>
                <a:schemeClr val="dk1"/>
              </a:solidFill>
              <a:latin typeface="Times New Roman"/>
              <a:ea typeface="Times New Roman"/>
              <a:cs typeface="Times New Roman"/>
              <a:sym typeface="Times New Roman"/>
            </a:endParaRPr>
          </a:p>
        </p:txBody>
      </p:sp>
      <p:cxnSp>
        <p:nvCxnSpPr>
          <p:cNvPr id="2159" name="Google Shape;2159;p1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60" name="Google Shape;2160;p1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161" name="Google Shape;2161;p1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62" name="Google Shape;2162;p1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63" name="Google Shape;2163;p12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169" name="Google Shape;2169;p1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2170" name="Google Shape;2170;p1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171" name="Google Shape;2171;p127"/>
          <p:cNvPicPr preferRelativeResize="0"/>
          <p:nvPr/>
        </p:nvPicPr>
        <p:blipFill rotWithShape="1">
          <a:blip r:embed="rId3">
            <a:alphaModFix/>
          </a:blip>
          <a:srcRect b="0" l="0" r="0" t="0"/>
          <a:stretch/>
        </p:blipFill>
        <p:spPr>
          <a:xfrm>
            <a:off x="1219200" y="652462"/>
            <a:ext cx="6705600" cy="3838575"/>
          </a:xfrm>
          <a:prstGeom prst="rect">
            <a:avLst/>
          </a:prstGeom>
          <a:noFill/>
          <a:ln>
            <a:noFill/>
          </a:ln>
        </p:spPr>
      </p:pic>
      <p:sp>
        <p:nvSpPr>
          <p:cNvPr id="2172" name="Google Shape;2172;p127"/>
          <p:cNvSpPr txBox="1"/>
          <p:nvPr/>
        </p:nvSpPr>
        <p:spPr>
          <a:xfrm>
            <a:off x="41077" y="-51990"/>
            <a:ext cx="8229600" cy="857250"/>
          </a:xfrm>
          <a:prstGeom prst="rect">
            <a:avLst/>
          </a:prstGeom>
          <a:noFill/>
          <a:ln>
            <a:noFill/>
          </a:ln>
        </p:spPr>
        <p:txBody>
          <a:bodyPr anchorCtr="0" anchor="ctr" bIns="34275" lIns="68550" spcFirstLastPara="1" rIns="68550" wrap="square" tIns="34275">
            <a:normAutofit/>
          </a:bodyPr>
          <a:lstStyle/>
          <a:p>
            <a:pPr indent="0" lvl="0" marL="0" marR="0" rtl="0" algn="ctr">
              <a:lnSpc>
                <a:spcPct val="85000"/>
              </a:lnSpc>
              <a:spcBef>
                <a:spcPts val="0"/>
              </a:spcBef>
              <a:spcAft>
                <a:spcPts val="0"/>
              </a:spcAft>
              <a:buClr>
                <a:schemeClr val="dk1"/>
              </a:buClr>
              <a:buSzPts val="4000"/>
              <a:buFont typeface="Calibri"/>
              <a:buNone/>
            </a:pPr>
            <a:r>
              <a:rPr b="0" i="0" lang="en-US" sz="3600" u="none" cap="none" strike="noStrike">
                <a:solidFill>
                  <a:srgbClr val="3F3F3F"/>
                </a:solidFill>
                <a:latin typeface="Times New Roman"/>
                <a:ea typeface="Times New Roman"/>
                <a:cs typeface="Times New Roman"/>
                <a:sym typeface="Times New Roman"/>
              </a:rPr>
              <a:t>Object Identifier   (OID)</a:t>
            </a:r>
            <a:endParaRPr b="0" i="0" sz="36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28"/>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178" name="Google Shape;2178;p128"/>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179" name="Google Shape;2179;p12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80" name="Google Shape;2180;p128"/>
          <p:cNvSpPr txBox="1"/>
          <p:nvPr>
            <p:ph idx="4294967295" type="title"/>
          </p:nvPr>
        </p:nvSpPr>
        <p:spPr>
          <a:xfrm>
            <a:off x="0" y="206375"/>
            <a:ext cx="8229600" cy="491406"/>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Conceptual Data Types</a:t>
            </a:r>
            <a:endParaRPr>
              <a:latin typeface="Times New Roman"/>
              <a:ea typeface="Times New Roman"/>
              <a:cs typeface="Times New Roman"/>
              <a:sym typeface="Times New Roman"/>
            </a:endParaRPr>
          </a:p>
        </p:txBody>
      </p:sp>
      <p:pic>
        <p:nvPicPr>
          <p:cNvPr id="2181" name="Google Shape;2181;p128"/>
          <p:cNvPicPr preferRelativeResize="0"/>
          <p:nvPr>
            <p:ph idx="4294967295" type="body"/>
          </p:nvPr>
        </p:nvPicPr>
        <p:blipFill rotWithShape="1">
          <a:blip r:embed="rId3">
            <a:alphaModFix/>
          </a:blip>
          <a:srcRect b="0" l="0" r="0" t="0"/>
          <a:stretch/>
        </p:blipFill>
        <p:spPr>
          <a:xfrm>
            <a:off x="1569026" y="2046842"/>
            <a:ext cx="6982691" cy="2301875"/>
          </a:xfrm>
          <a:prstGeom prst="rect">
            <a:avLst/>
          </a:prstGeom>
          <a:noFill/>
          <a:ln>
            <a:noFill/>
          </a:ln>
        </p:spPr>
      </p:pic>
      <p:sp>
        <p:nvSpPr>
          <p:cNvPr id="2182" name="Google Shape;2182;p128"/>
          <p:cNvSpPr/>
          <p:nvPr/>
        </p:nvSpPr>
        <p:spPr>
          <a:xfrm>
            <a:off x="708420" y="688370"/>
            <a:ext cx="8686800" cy="1384964"/>
          </a:xfrm>
          <a:prstGeom prst="rect">
            <a:avLst/>
          </a:prstGeom>
          <a:noFill/>
          <a:ln>
            <a:noFill/>
          </a:ln>
        </p:spPr>
        <p:txBody>
          <a:bodyPr anchorCtr="0" anchor="t" bIns="34275" lIns="68550" spcFirstLastPara="1" rIns="68550" wrap="square" tIns="34275">
            <a:spAutoFit/>
          </a:bodyPr>
          <a:lstStyle/>
          <a:p>
            <a:pPr indent="0" lvl="0" marL="0" marR="0" rtl="0" algn="l">
              <a:lnSpc>
                <a:spcPct val="150000"/>
              </a:lnSpc>
              <a:spcBef>
                <a:spcPts val="0"/>
              </a:spcBef>
              <a:spcAft>
                <a:spcPts val="0"/>
              </a:spcAft>
              <a:buNone/>
            </a:pPr>
            <a:r>
              <a:rPr b="0" i="0" lang="en-US" sz="1650" u="none" cap="none" strike="noStrike">
                <a:solidFill>
                  <a:schemeClr val="dk1"/>
                </a:solidFill>
                <a:latin typeface="Times New Roman"/>
                <a:ea typeface="Times New Roman"/>
                <a:cs typeface="Times New Roman"/>
                <a:sym typeface="Times New Roman"/>
              </a:rPr>
              <a:t>SMI defines two structured data types: </a:t>
            </a:r>
            <a:r>
              <a:rPr b="1" i="0" lang="en-US" sz="2400" u="none" cap="none" strike="noStrike">
                <a:solidFill>
                  <a:srgbClr val="C00000"/>
                </a:solidFill>
                <a:latin typeface="Times New Roman"/>
                <a:ea typeface="Times New Roman"/>
                <a:cs typeface="Times New Roman"/>
                <a:sym typeface="Times New Roman"/>
              </a:rPr>
              <a:t>sequence</a:t>
            </a:r>
            <a:r>
              <a:rPr b="1" i="0" lang="en-US" sz="2000" u="none" cap="none" strike="noStrike">
                <a:solidFill>
                  <a:srgbClr val="C00000"/>
                </a:solidFill>
                <a:latin typeface="Times New Roman"/>
                <a:ea typeface="Times New Roman"/>
                <a:cs typeface="Times New Roman"/>
                <a:sym typeface="Times New Roman"/>
              </a:rPr>
              <a:t> </a:t>
            </a:r>
            <a:r>
              <a:rPr b="0" i="0" lang="en-US" sz="1650" u="none" cap="none" strike="noStrike">
                <a:solidFill>
                  <a:schemeClr val="dk1"/>
                </a:solidFill>
                <a:latin typeface="Times New Roman"/>
                <a:ea typeface="Times New Roman"/>
                <a:cs typeface="Times New Roman"/>
                <a:sym typeface="Times New Roman"/>
              </a:rPr>
              <a:t>and </a:t>
            </a:r>
            <a:r>
              <a:rPr b="1" i="0" lang="en-US" sz="2400" u="none" cap="none" strike="noStrike">
                <a:solidFill>
                  <a:srgbClr val="002060"/>
                </a:solidFill>
                <a:latin typeface="Times New Roman"/>
                <a:ea typeface="Times New Roman"/>
                <a:cs typeface="Times New Roman"/>
                <a:sym typeface="Times New Roman"/>
              </a:rPr>
              <a:t>sequence of: </a:t>
            </a:r>
            <a:endParaRPr b="1" i="0" sz="1400" u="none" cap="none" strike="noStrike">
              <a:solidFill>
                <a:srgbClr val="002060"/>
              </a:solidFill>
              <a:latin typeface="Times New Roman"/>
              <a:ea typeface="Times New Roman"/>
              <a:cs typeface="Times New Roman"/>
              <a:sym typeface="Times New Roman"/>
            </a:endParaRPr>
          </a:p>
          <a:p>
            <a:pPr indent="-180975" lvl="0" marL="180975" marR="0" rtl="0" algn="l">
              <a:lnSpc>
                <a:spcPct val="150000"/>
              </a:lnSpc>
              <a:spcBef>
                <a:spcPts val="0"/>
              </a:spcBef>
              <a:spcAft>
                <a:spcPts val="0"/>
              </a:spcAft>
              <a:buClr>
                <a:srgbClr val="FF0000"/>
              </a:buClr>
              <a:buSzPts val="2200"/>
              <a:buFont typeface="Noto Sans Symbols"/>
              <a:buChar char="⮚"/>
            </a:pPr>
            <a:r>
              <a:rPr b="0" i="0" lang="en-US" sz="1650" u="none" cap="none" strike="noStrike">
                <a:solidFill>
                  <a:schemeClr val="dk1"/>
                </a:solidFill>
                <a:latin typeface="Times New Roman"/>
                <a:ea typeface="Times New Roman"/>
                <a:cs typeface="Times New Roman"/>
                <a:sym typeface="Times New Roman"/>
              </a:rPr>
              <a:t>A </a:t>
            </a:r>
            <a:r>
              <a:rPr b="1" i="0" lang="en-US" sz="1650" u="none" cap="none" strike="noStrike">
                <a:solidFill>
                  <a:srgbClr val="C00000"/>
                </a:solidFill>
                <a:latin typeface="Times New Roman"/>
                <a:ea typeface="Times New Roman"/>
                <a:cs typeface="Times New Roman"/>
                <a:sym typeface="Times New Roman"/>
              </a:rPr>
              <a:t>sequence</a:t>
            </a:r>
            <a:r>
              <a:rPr b="0" i="0" lang="en-US" sz="1650" u="none" cap="none" strike="noStrike">
                <a:solidFill>
                  <a:schemeClr val="dk1"/>
                </a:solidFill>
                <a:latin typeface="Times New Roman"/>
                <a:ea typeface="Times New Roman"/>
                <a:cs typeface="Times New Roman"/>
                <a:sym typeface="Times New Roman"/>
              </a:rPr>
              <a:t> data type is a combination of </a:t>
            </a:r>
            <a:r>
              <a:rPr b="1" i="0" lang="en-US" sz="1650" u="none" cap="none" strike="noStrike">
                <a:solidFill>
                  <a:schemeClr val="dk1"/>
                </a:solidFill>
                <a:latin typeface="Times New Roman"/>
                <a:ea typeface="Times New Roman"/>
                <a:cs typeface="Times New Roman"/>
                <a:sym typeface="Times New Roman"/>
              </a:rPr>
              <a:t>simple data types, not necessarily of the same type</a:t>
            </a:r>
            <a:endParaRPr b="1" i="0" sz="1050" u="none" cap="none" strike="noStrike">
              <a:solidFill>
                <a:srgbClr val="000000"/>
              </a:solidFill>
              <a:latin typeface="Times New Roman"/>
              <a:ea typeface="Times New Roman"/>
              <a:cs typeface="Times New Roman"/>
              <a:sym typeface="Times New Roman"/>
            </a:endParaRPr>
          </a:p>
          <a:p>
            <a:pPr indent="-180975" lvl="0" marL="180975" marR="0" rtl="0" algn="l">
              <a:lnSpc>
                <a:spcPct val="150000"/>
              </a:lnSpc>
              <a:spcBef>
                <a:spcPts val="0"/>
              </a:spcBef>
              <a:spcAft>
                <a:spcPts val="0"/>
              </a:spcAft>
              <a:buClr>
                <a:srgbClr val="FF0000"/>
              </a:buClr>
              <a:buSzPts val="2200"/>
              <a:buFont typeface="Noto Sans Symbols"/>
              <a:buChar char="⮚"/>
            </a:pPr>
            <a:r>
              <a:rPr b="1" i="0" lang="en-US" sz="1650" u="none" cap="none" strike="noStrike">
                <a:solidFill>
                  <a:srgbClr val="C00000"/>
                </a:solidFill>
                <a:latin typeface="Times New Roman"/>
                <a:ea typeface="Times New Roman"/>
                <a:cs typeface="Times New Roman"/>
                <a:sym typeface="Times New Roman"/>
              </a:rPr>
              <a:t>Sequence of </a:t>
            </a:r>
            <a:r>
              <a:rPr b="0" i="0" lang="en-US" sz="1650" u="none" cap="none" strike="noStrike">
                <a:solidFill>
                  <a:schemeClr val="dk1"/>
                </a:solidFill>
                <a:latin typeface="Times New Roman"/>
                <a:ea typeface="Times New Roman"/>
                <a:cs typeface="Times New Roman"/>
                <a:sym typeface="Times New Roman"/>
              </a:rPr>
              <a:t>data type is a combination of </a:t>
            </a:r>
            <a:r>
              <a:rPr b="1" i="0" lang="en-US" sz="1650" u="none" cap="none" strike="noStrike">
                <a:solidFill>
                  <a:schemeClr val="dk1"/>
                </a:solidFill>
                <a:latin typeface="Times New Roman"/>
                <a:ea typeface="Times New Roman"/>
                <a:cs typeface="Times New Roman"/>
                <a:sym typeface="Times New Roman"/>
              </a:rPr>
              <a:t>simple data types all of the same type</a:t>
            </a:r>
            <a:endParaRPr b="1" i="0" sz="1650" u="none" cap="none" strike="noStrike">
              <a:solidFill>
                <a:schemeClr val="dk1"/>
              </a:solidFill>
              <a:latin typeface="Times New Roman"/>
              <a:ea typeface="Times New Roman"/>
              <a:cs typeface="Times New Roman"/>
              <a:sym typeface="Times New Roman"/>
            </a:endParaRPr>
          </a:p>
        </p:txBody>
      </p:sp>
      <p:cxnSp>
        <p:nvCxnSpPr>
          <p:cNvPr id="2183" name="Google Shape;2183;p1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84" name="Google Shape;2184;p1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185" name="Google Shape;2185;p1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186" name="Google Shape;2186;p1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187" name="Google Shape;2187;p12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12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193" name="Google Shape;2193;p12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194" name="Google Shape;2194;p12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95" name="Google Shape;2195;p129"/>
          <p:cNvSpPr txBox="1"/>
          <p:nvPr>
            <p:ph idx="4294967295" type="title"/>
          </p:nvPr>
        </p:nvSpPr>
        <p:spPr>
          <a:xfrm>
            <a:off x="-1" y="206375"/>
            <a:ext cx="8998527" cy="518310"/>
          </a:xfrm>
          <a:prstGeom prst="rect">
            <a:avLst/>
          </a:prstGeom>
          <a:noFill/>
          <a:ln>
            <a:noFill/>
          </a:ln>
        </p:spPr>
        <p:txBody>
          <a:bodyPr anchorCtr="0" anchor="ctr" bIns="34275" lIns="68550" spcFirstLastPara="1" rIns="68550" wrap="square" tIns="34275">
            <a:normAutofit/>
          </a:bodyPr>
          <a:lstStyle/>
          <a:p>
            <a:pPr indent="0" lvl="0" marL="0" rtl="0" algn="l">
              <a:lnSpc>
                <a:spcPct val="85000"/>
              </a:lnSpc>
              <a:spcBef>
                <a:spcPts val="0"/>
              </a:spcBef>
              <a:spcAft>
                <a:spcPts val="0"/>
              </a:spcAft>
              <a:buClr>
                <a:schemeClr val="dk1"/>
              </a:buClr>
              <a:buSzPts val="3800"/>
              <a:buNone/>
            </a:pPr>
            <a:r>
              <a:rPr lang="en-US" sz="2850">
                <a:latin typeface="Times New Roman"/>
                <a:ea typeface="Times New Roman"/>
                <a:cs typeface="Times New Roman"/>
                <a:sym typeface="Times New Roman"/>
              </a:rPr>
              <a:t>          Management Information Base, version 2 </a:t>
            </a:r>
            <a:r>
              <a:rPr b="1" lang="en-US" sz="2850">
                <a:solidFill>
                  <a:srgbClr val="C00000"/>
                </a:solidFill>
                <a:latin typeface="Times New Roman"/>
                <a:ea typeface="Times New Roman"/>
                <a:cs typeface="Times New Roman"/>
                <a:sym typeface="Times New Roman"/>
              </a:rPr>
              <a:t>(MIB2)</a:t>
            </a:r>
            <a:endParaRPr b="1" sz="2850">
              <a:solidFill>
                <a:srgbClr val="C00000"/>
              </a:solidFill>
              <a:latin typeface="Times New Roman"/>
              <a:ea typeface="Times New Roman"/>
              <a:cs typeface="Times New Roman"/>
              <a:sym typeface="Times New Roman"/>
            </a:endParaRPr>
          </a:p>
        </p:txBody>
      </p:sp>
      <p:pic>
        <p:nvPicPr>
          <p:cNvPr id="2196" name="Google Shape;2196;p129"/>
          <p:cNvPicPr preferRelativeResize="0"/>
          <p:nvPr>
            <p:ph idx="4294967295" type="body"/>
          </p:nvPr>
        </p:nvPicPr>
        <p:blipFill rotWithShape="1">
          <a:blip r:embed="rId3">
            <a:alphaModFix/>
          </a:blip>
          <a:srcRect b="0" l="0" r="0" t="0"/>
          <a:stretch/>
        </p:blipFill>
        <p:spPr>
          <a:xfrm>
            <a:off x="708419" y="1989742"/>
            <a:ext cx="8229600" cy="1987550"/>
          </a:xfrm>
          <a:prstGeom prst="rect">
            <a:avLst/>
          </a:prstGeom>
          <a:noFill/>
          <a:ln>
            <a:noFill/>
          </a:ln>
        </p:spPr>
      </p:pic>
      <p:sp>
        <p:nvSpPr>
          <p:cNvPr id="2197" name="Google Shape;2197;p129"/>
          <p:cNvSpPr/>
          <p:nvPr/>
        </p:nvSpPr>
        <p:spPr>
          <a:xfrm>
            <a:off x="555426" y="734438"/>
            <a:ext cx="8382593" cy="1177215"/>
          </a:xfrm>
          <a:prstGeom prst="rect">
            <a:avLst/>
          </a:prstGeom>
          <a:noFill/>
          <a:ln>
            <a:noFill/>
          </a:ln>
        </p:spPr>
        <p:txBody>
          <a:bodyPr anchorCtr="0" anchor="t" bIns="34275" lIns="68550" spcFirstLastPara="1" rIns="68550" wrap="square" tIns="34275">
            <a:spAutoFit/>
          </a:bodyPr>
          <a:lstStyle/>
          <a:p>
            <a:pPr indent="-171450" lvl="0" marL="171450" marR="0" rtl="0" algn="l">
              <a:lnSpc>
                <a:spcPct val="100000"/>
              </a:lnSpc>
              <a:spcBef>
                <a:spcPts val="0"/>
              </a:spcBef>
              <a:spcAft>
                <a:spcPts val="0"/>
              </a:spcAft>
              <a:buClr>
                <a:srgbClr val="FF0000"/>
              </a:buClr>
              <a:buSzPts val="24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Management Information Base, version 2 (MIB2) is the second component used in network management. </a:t>
            </a:r>
            <a:endParaRPr b="0" i="0" sz="1050" u="none" cap="none" strike="noStrike">
              <a:solidFill>
                <a:srgbClr val="000000"/>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FF0000"/>
              </a:buClr>
              <a:buSzPts val="2400"/>
              <a:buFont typeface="Noto Sans Symbols"/>
              <a:buChar char="⮚"/>
            </a:pPr>
            <a:r>
              <a:rPr b="0" i="0" lang="en-US" sz="1800" u="none" cap="none" strike="noStrike">
                <a:solidFill>
                  <a:schemeClr val="dk1"/>
                </a:solidFill>
                <a:latin typeface="Times New Roman"/>
                <a:ea typeface="Times New Roman"/>
                <a:cs typeface="Times New Roman"/>
                <a:sym typeface="Times New Roman"/>
              </a:rPr>
              <a:t>Each agent has its own MIB2, which is a collection of all the objects that the manager can manage. </a:t>
            </a:r>
            <a:endParaRPr b="0" i="0" sz="1800" u="none" cap="none" strike="noStrike">
              <a:solidFill>
                <a:schemeClr val="dk1"/>
              </a:solidFill>
              <a:latin typeface="Times New Roman"/>
              <a:ea typeface="Times New Roman"/>
              <a:cs typeface="Times New Roman"/>
              <a:sym typeface="Times New Roman"/>
            </a:endParaRPr>
          </a:p>
        </p:txBody>
      </p:sp>
      <p:cxnSp>
        <p:nvCxnSpPr>
          <p:cNvPr id="2198" name="Google Shape;2198;p1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199" name="Google Shape;2199;p1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00" name="Google Shape;2200;p1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01" name="Google Shape;2201;p1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02" name="Google Shape;2202;p12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2203" name="Google Shape;2203;p129"/>
          <p:cNvPicPr preferRelativeResize="0"/>
          <p:nvPr/>
        </p:nvPicPr>
        <p:blipFill rotWithShape="1">
          <a:blip r:embed="rId5">
            <a:alphaModFix/>
          </a:blip>
          <a:srcRect b="0" l="0" r="0" t="0"/>
          <a:stretch/>
        </p:blipFill>
        <p:spPr>
          <a:xfrm>
            <a:off x="6693611" y="2029844"/>
            <a:ext cx="2304915" cy="424902"/>
          </a:xfrm>
          <a:prstGeom prst="rect">
            <a:avLst/>
          </a:prstGeom>
          <a:noFill/>
          <a:ln>
            <a:noFill/>
          </a:ln>
        </p:spPr>
      </p:pic>
      <p:sp>
        <p:nvSpPr>
          <p:cNvPr id="2204" name="Google Shape;2204;p129"/>
          <p:cNvSpPr/>
          <p:nvPr/>
        </p:nvSpPr>
        <p:spPr>
          <a:xfrm>
            <a:off x="5635079" y="2052317"/>
            <a:ext cx="11416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This number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txBox="1"/>
          <p:nvPr>
            <p:ph type="title"/>
          </p:nvPr>
        </p:nvSpPr>
        <p:spPr>
          <a:xfrm>
            <a:off x="909300" y="788400"/>
            <a:ext cx="7677900" cy="469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Built-in HTTP request methods</a:t>
            </a:r>
            <a:endParaRPr b="1" sz="3200">
              <a:solidFill>
                <a:schemeClr val="dk2"/>
              </a:solidFill>
              <a:latin typeface="Times New Roman"/>
              <a:ea typeface="Times New Roman"/>
              <a:cs typeface="Times New Roman"/>
              <a:sym typeface="Times New Roman"/>
            </a:endParaRPr>
          </a:p>
        </p:txBody>
      </p:sp>
      <p:sp>
        <p:nvSpPr>
          <p:cNvPr id="308" name="Google Shape;308;p13"/>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309" name="Google Shape;309;p13"/>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sp>
        <p:nvSpPr>
          <p:cNvPr id="310" name="Google Shape;310;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311" name="Google Shape;311;p13"/>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312" name="Google Shape;312;p13"/>
          <p:cNvSpPr txBox="1"/>
          <p:nvPr/>
        </p:nvSpPr>
        <p:spPr>
          <a:xfrm>
            <a:off x="767875" y="4290188"/>
            <a:ext cx="782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Figure : Built-in HTTP request methods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3"/>
          <p:cNvSpPr/>
          <p:nvPr/>
        </p:nvSpPr>
        <p:spPr>
          <a:xfrm>
            <a:off x="571500" y="2028374"/>
            <a:ext cx="7837844" cy="738664"/>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52525"/>
                </a:solidFill>
                <a:latin typeface="Open Sans"/>
                <a:ea typeface="Open Sans"/>
                <a:cs typeface="Open Sans"/>
                <a:sym typeface="Open Sans"/>
              </a:rPr>
              <a:t>DELETE</a:t>
            </a:r>
            <a:r>
              <a:rPr b="0" i="0" lang="en-US" sz="1400" u="none" cap="none" strike="noStrike">
                <a:solidFill>
                  <a:srgbClr val="252525"/>
                </a:solidFill>
                <a:latin typeface="Open Sans"/>
                <a:ea typeface="Open Sans"/>
                <a:cs typeface="Open Sans"/>
                <a:sym typeface="Open Sans"/>
              </a:rPr>
              <a:t>: DELETE is quite easy to understand. It is used to </a:t>
            </a:r>
            <a:r>
              <a:rPr b="0" i="1" lang="en-US" sz="1400" u="none" cap="none" strike="noStrike">
                <a:solidFill>
                  <a:srgbClr val="252525"/>
                </a:solidFill>
                <a:latin typeface="Open Sans"/>
                <a:ea typeface="Open Sans"/>
                <a:cs typeface="Open Sans"/>
                <a:sym typeface="Open Sans"/>
              </a:rPr>
              <a:t>delete</a:t>
            </a:r>
            <a:r>
              <a:rPr b="0" i="0" lang="en-US" sz="1400" u="none" cap="none" strike="noStrike">
                <a:solidFill>
                  <a:srgbClr val="252525"/>
                </a:solidFill>
                <a:latin typeface="Open Sans"/>
                <a:ea typeface="Open Sans"/>
                <a:cs typeface="Open Sans"/>
                <a:sym typeface="Open Sans"/>
              </a:rPr>
              <a:t> a resource identified by filters or ID. </a:t>
            </a:r>
            <a:r>
              <a:rPr b="0" i="0" lang="en-US" sz="1400" u="none" cap="none" strike="noStrike">
                <a:solidFill>
                  <a:srgbClr val="000000"/>
                </a:solidFill>
                <a:latin typeface="Arial"/>
                <a:ea typeface="Arial"/>
                <a:cs typeface="Arial"/>
                <a:sym typeface="Arial"/>
              </a:rPr>
              <a:t>On successful deletion, the HTTP response status code 204 (No Content) returns with no response body.</a:t>
            </a:r>
            <a:endParaRPr/>
          </a:p>
        </p:txBody>
      </p:sp>
      <p:sp>
        <p:nvSpPr>
          <p:cNvPr id="314" name="Google Shape;314;p13"/>
          <p:cNvSpPr/>
          <p:nvPr/>
        </p:nvSpPr>
        <p:spPr>
          <a:xfrm>
            <a:off x="571500" y="1519384"/>
            <a:ext cx="7837844"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PUT: </a:t>
            </a:r>
            <a:r>
              <a:rPr b="0" i="0" lang="en-US" sz="1400" u="none" cap="none" strike="noStrike">
                <a:solidFill>
                  <a:srgbClr val="000000"/>
                </a:solidFill>
                <a:latin typeface="Arial"/>
                <a:ea typeface="Arial"/>
                <a:cs typeface="Arial"/>
                <a:sym typeface="Arial"/>
              </a:rPr>
              <a:t>PUT Replaces all current representations of the target resource with the uploaded content.</a:t>
            </a:r>
            <a:endParaRPr b="0" i="0" sz="1400" u="none" cap="none" strike="noStrike">
              <a:solidFill>
                <a:srgbClr val="000000"/>
              </a:solidFill>
              <a:latin typeface="Arial"/>
              <a:ea typeface="Arial"/>
              <a:cs typeface="Arial"/>
              <a:sym typeface="Arial"/>
            </a:endParaRPr>
          </a:p>
        </p:txBody>
      </p:sp>
      <p:sp>
        <p:nvSpPr>
          <p:cNvPr id="315" name="Google Shape;315;p13"/>
          <p:cNvSpPr/>
          <p:nvPr/>
        </p:nvSpPr>
        <p:spPr>
          <a:xfrm>
            <a:off x="571500" y="2886903"/>
            <a:ext cx="7555358"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TRACE</a:t>
            </a:r>
            <a:r>
              <a:rPr b="0" i="0" lang="en-US" sz="1400" u="none" cap="none" strike="noStrike">
                <a:solidFill>
                  <a:srgbClr val="000000"/>
                </a:solidFill>
                <a:latin typeface="Arial"/>
                <a:ea typeface="Arial"/>
                <a:cs typeface="Arial"/>
                <a:sym typeface="Arial"/>
              </a:rPr>
              <a:t>: TRACE Performs a message loop-back test along the path to the target resource.</a:t>
            </a:r>
            <a:endParaRPr b="0" i="0" sz="1400" u="none" cap="none" strike="noStrike">
              <a:solidFill>
                <a:srgbClr val="000000"/>
              </a:solidFill>
              <a:latin typeface="Arial"/>
              <a:ea typeface="Arial"/>
              <a:cs typeface="Arial"/>
              <a:sym typeface="Arial"/>
            </a:endParaRPr>
          </a:p>
        </p:txBody>
      </p:sp>
      <p:sp>
        <p:nvSpPr>
          <p:cNvPr id="316" name="Google Shape;316;p13"/>
          <p:cNvSpPr/>
          <p:nvPr/>
        </p:nvSpPr>
        <p:spPr>
          <a:xfrm>
            <a:off x="571500" y="3314545"/>
            <a:ext cx="7837844" cy="307777"/>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CONNECT</a:t>
            </a:r>
            <a:r>
              <a:rPr b="0" i="0" lang="en-US" sz="1400" u="none" cap="none" strike="noStrike">
                <a:solidFill>
                  <a:srgbClr val="000000"/>
                </a:solidFill>
                <a:latin typeface="Arial"/>
                <a:ea typeface="Arial"/>
                <a:cs typeface="Arial"/>
                <a:sym typeface="Arial"/>
              </a:rPr>
              <a:t>: CONNECT Establishes a tunnel to the server identified by a given URI.</a:t>
            </a:r>
            <a:endParaRPr b="0" i="0" sz="1400" u="none" cap="none" strike="noStrike">
              <a:solidFill>
                <a:srgbClr val="000000"/>
              </a:solidFill>
              <a:latin typeface="Arial"/>
              <a:ea typeface="Arial"/>
              <a:cs typeface="Arial"/>
              <a:sym typeface="Arial"/>
            </a:endParaRPr>
          </a:p>
        </p:txBody>
      </p:sp>
      <p:sp>
        <p:nvSpPr>
          <p:cNvPr id="317" name="Google Shape;317;p13"/>
          <p:cNvSpPr/>
          <p:nvPr/>
        </p:nvSpPr>
        <p:spPr>
          <a:xfrm>
            <a:off x="571500" y="3782683"/>
            <a:ext cx="7837844" cy="307777"/>
          </a:xfrm>
          <a:prstGeom prst="rect">
            <a:avLst/>
          </a:prstGeom>
          <a:solidFill>
            <a:srgbClr val="BED7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OPTIONS</a:t>
            </a:r>
            <a:r>
              <a:rPr b="0" i="0" lang="en-US" sz="1400" u="none" cap="none" strike="noStrike">
                <a:solidFill>
                  <a:srgbClr val="000000"/>
                </a:solidFill>
                <a:latin typeface="Arial"/>
                <a:ea typeface="Arial"/>
                <a:cs typeface="Arial"/>
                <a:sym typeface="Arial"/>
              </a:rPr>
              <a:t>: OPTIONS Describes the communication options for the target resource.</a:t>
            </a:r>
            <a:endParaRPr b="0" i="0" sz="1400" u="none" cap="none" strike="noStrike">
              <a:solidFill>
                <a:srgbClr val="000000"/>
              </a:solidFill>
              <a:latin typeface="Arial"/>
              <a:ea typeface="Arial"/>
              <a:cs typeface="Arial"/>
              <a:sym typeface="Arial"/>
            </a:endParaRPr>
          </a:p>
        </p:txBody>
      </p:sp>
      <p:cxnSp>
        <p:nvCxnSpPr>
          <p:cNvPr id="318" name="Google Shape;318;p1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19" name="Google Shape;319;p1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20" name="Google Shape;320;p1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21" name="Google Shape;321;p1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1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2210" name="Google Shape;2210;p1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2211" name="Google Shape;2211;p1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2212" name="Google Shape;2212;p130"/>
          <p:cNvPicPr preferRelativeResize="0"/>
          <p:nvPr/>
        </p:nvPicPr>
        <p:blipFill rotWithShape="1">
          <a:blip r:embed="rId3">
            <a:alphaModFix/>
          </a:blip>
          <a:srcRect b="0" l="0" r="0" t="0"/>
          <a:stretch/>
        </p:blipFill>
        <p:spPr>
          <a:xfrm>
            <a:off x="430230" y="958692"/>
            <a:ext cx="5295162" cy="3742399"/>
          </a:xfrm>
          <a:prstGeom prst="rect">
            <a:avLst/>
          </a:prstGeom>
          <a:noFill/>
          <a:ln>
            <a:noFill/>
          </a:ln>
        </p:spPr>
      </p:pic>
      <p:pic>
        <p:nvPicPr>
          <p:cNvPr id="2213" name="Google Shape;2213;p130"/>
          <p:cNvPicPr preferRelativeResize="0"/>
          <p:nvPr/>
        </p:nvPicPr>
        <p:blipFill rotWithShape="1">
          <a:blip r:embed="rId4">
            <a:alphaModFix/>
          </a:blip>
          <a:srcRect b="0" l="0" r="0" t="0"/>
          <a:stretch/>
        </p:blipFill>
        <p:spPr>
          <a:xfrm>
            <a:off x="4873337" y="392689"/>
            <a:ext cx="4038600" cy="418970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31"/>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219" name="Google Shape;2219;p131"/>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220" name="Google Shape;2220;p13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21" name="Google Shape;2221;p131"/>
          <p:cNvSpPr txBox="1"/>
          <p:nvPr>
            <p:ph idx="4294967295" type="title"/>
          </p:nvPr>
        </p:nvSpPr>
        <p:spPr>
          <a:xfrm>
            <a:off x="-1317050" y="-30"/>
            <a:ext cx="8229600" cy="491332"/>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SNMP PDUs</a:t>
            </a:r>
            <a:endParaRPr>
              <a:latin typeface="Times New Roman"/>
              <a:ea typeface="Times New Roman"/>
              <a:cs typeface="Times New Roman"/>
              <a:sym typeface="Times New Roman"/>
            </a:endParaRPr>
          </a:p>
        </p:txBody>
      </p:sp>
      <p:pic>
        <p:nvPicPr>
          <p:cNvPr id="2222" name="Google Shape;2222;p131"/>
          <p:cNvPicPr preferRelativeResize="0"/>
          <p:nvPr>
            <p:ph idx="4294967295" type="body"/>
          </p:nvPr>
        </p:nvPicPr>
        <p:blipFill rotWithShape="1">
          <a:blip r:embed="rId3">
            <a:alphaModFix/>
          </a:blip>
          <a:srcRect b="0" l="0" r="0" t="0"/>
          <a:stretch/>
        </p:blipFill>
        <p:spPr>
          <a:xfrm>
            <a:off x="668137" y="500499"/>
            <a:ext cx="4721225" cy="3780551"/>
          </a:xfrm>
          <a:prstGeom prst="rect">
            <a:avLst/>
          </a:prstGeom>
          <a:noFill/>
          <a:ln>
            <a:noFill/>
          </a:ln>
        </p:spPr>
      </p:pic>
      <p:cxnSp>
        <p:nvCxnSpPr>
          <p:cNvPr id="2223" name="Google Shape;2223;p1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24" name="Google Shape;2224;p1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25" name="Google Shape;2225;p1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26" name="Google Shape;2226;p1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27" name="Google Shape;2227;p13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2228" name="Google Shape;2228;p131"/>
          <p:cNvPicPr preferRelativeResize="0"/>
          <p:nvPr/>
        </p:nvPicPr>
        <p:blipFill rotWithShape="1">
          <a:blip r:embed="rId5">
            <a:alphaModFix/>
          </a:blip>
          <a:srcRect b="0" l="0" r="0" t="0"/>
          <a:stretch/>
        </p:blipFill>
        <p:spPr>
          <a:xfrm>
            <a:off x="5519231" y="1518686"/>
            <a:ext cx="3345874" cy="361950"/>
          </a:xfrm>
          <a:prstGeom prst="rect">
            <a:avLst/>
          </a:prstGeom>
          <a:noFill/>
          <a:ln>
            <a:noFill/>
          </a:ln>
        </p:spPr>
      </p:pic>
      <p:pic>
        <p:nvPicPr>
          <p:cNvPr id="2229" name="Google Shape;2229;p131"/>
          <p:cNvPicPr preferRelativeResize="0"/>
          <p:nvPr/>
        </p:nvPicPr>
        <p:blipFill rotWithShape="1">
          <a:blip r:embed="rId6">
            <a:alphaModFix/>
          </a:blip>
          <a:srcRect b="0" l="0" r="0" t="0"/>
          <a:stretch/>
        </p:blipFill>
        <p:spPr>
          <a:xfrm>
            <a:off x="6858778" y="50866"/>
            <a:ext cx="2117149" cy="828675"/>
          </a:xfrm>
          <a:prstGeom prst="rect">
            <a:avLst/>
          </a:prstGeom>
          <a:noFill/>
          <a:ln>
            <a:noFill/>
          </a:ln>
        </p:spPr>
      </p:pic>
      <p:pic>
        <p:nvPicPr>
          <p:cNvPr id="2230" name="Google Shape;2230;p131"/>
          <p:cNvPicPr preferRelativeResize="0"/>
          <p:nvPr/>
        </p:nvPicPr>
        <p:blipFill rotWithShape="1">
          <a:blip r:embed="rId7">
            <a:alphaModFix/>
          </a:blip>
          <a:srcRect b="0" l="0" r="0" t="0"/>
          <a:stretch/>
        </p:blipFill>
        <p:spPr>
          <a:xfrm>
            <a:off x="5580755" y="-42378"/>
            <a:ext cx="1228725" cy="1076325"/>
          </a:xfrm>
          <a:prstGeom prst="rect">
            <a:avLst/>
          </a:prstGeom>
          <a:noFill/>
          <a:ln>
            <a:noFill/>
          </a:ln>
        </p:spPr>
      </p:pic>
      <p:pic>
        <p:nvPicPr>
          <p:cNvPr id="2231" name="Google Shape;2231;p131"/>
          <p:cNvPicPr preferRelativeResize="0"/>
          <p:nvPr/>
        </p:nvPicPr>
        <p:blipFill rotWithShape="1">
          <a:blip r:embed="rId8">
            <a:alphaModFix/>
          </a:blip>
          <a:srcRect b="0" l="0" r="0" t="0"/>
          <a:stretch/>
        </p:blipFill>
        <p:spPr>
          <a:xfrm>
            <a:off x="6858777" y="925951"/>
            <a:ext cx="2117149" cy="476250"/>
          </a:xfrm>
          <a:prstGeom prst="rect">
            <a:avLst/>
          </a:prstGeom>
          <a:noFill/>
          <a:ln>
            <a:noFill/>
          </a:ln>
        </p:spPr>
      </p:pic>
      <p:pic>
        <p:nvPicPr>
          <p:cNvPr id="2232" name="Google Shape;2232;p131"/>
          <p:cNvPicPr preferRelativeResize="0"/>
          <p:nvPr/>
        </p:nvPicPr>
        <p:blipFill rotWithShape="1">
          <a:blip r:embed="rId9">
            <a:alphaModFix/>
          </a:blip>
          <a:srcRect b="0" l="0" r="0" t="0"/>
          <a:stretch/>
        </p:blipFill>
        <p:spPr>
          <a:xfrm>
            <a:off x="5484291" y="2380792"/>
            <a:ext cx="3550716" cy="466725"/>
          </a:xfrm>
          <a:prstGeom prst="rect">
            <a:avLst/>
          </a:prstGeom>
          <a:noFill/>
          <a:ln>
            <a:noFill/>
          </a:ln>
        </p:spPr>
      </p:pic>
      <p:pic>
        <p:nvPicPr>
          <p:cNvPr id="2233" name="Google Shape;2233;p131"/>
          <p:cNvPicPr preferRelativeResize="0"/>
          <p:nvPr/>
        </p:nvPicPr>
        <p:blipFill rotWithShape="1">
          <a:blip r:embed="rId10">
            <a:alphaModFix/>
          </a:blip>
          <a:srcRect b="0" l="0" r="0" t="0"/>
          <a:stretch/>
        </p:blipFill>
        <p:spPr>
          <a:xfrm>
            <a:off x="5504511" y="2080825"/>
            <a:ext cx="3352800" cy="277523"/>
          </a:xfrm>
          <a:prstGeom prst="rect">
            <a:avLst/>
          </a:prstGeom>
          <a:noFill/>
          <a:ln>
            <a:noFill/>
          </a:ln>
        </p:spPr>
      </p:pic>
      <p:pic>
        <p:nvPicPr>
          <p:cNvPr id="2234" name="Google Shape;2234;p131"/>
          <p:cNvPicPr preferRelativeResize="0"/>
          <p:nvPr/>
        </p:nvPicPr>
        <p:blipFill rotWithShape="1">
          <a:blip r:embed="rId11">
            <a:alphaModFix/>
          </a:blip>
          <a:srcRect b="0" l="0" r="0" t="0"/>
          <a:stretch/>
        </p:blipFill>
        <p:spPr>
          <a:xfrm>
            <a:off x="5504511" y="2869961"/>
            <a:ext cx="3571875" cy="426746"/>
          </a:xfrm>
          <a:prstGeom prst="rect">
            <a:avLst/>
          </a:prstGeom>
          <a:noFill/>
          <a:ln>
            <a:noFill/>
          </a:ln>
        </p:spPr>
      </p:pic>
      <p:pic>
        <p:nvPicPr>
          <p:cNvPr id="2235" name="Google Shape;2235;p131"/>
          <p:cNvPicPr preferRelativeResize="0"/>
          <p:nvPr/>
        </p:nvPicPr>
        <p:blipFill rotWithShape="1">
          <a:blip r:embed="rId12">
            <a:alphaModFix/>
          </a:blip>
          <a:srcRect b="0" l="0" r="0" t="0"/>
          <a:stretch/>
        </p:blipFill>
        <p:spPr>
          <a:xfrm>
            <a:off x="5498072" y="3339433"/>
            <a:ext cx="3536935" cy="476250"/>
          </a:xfrm>
          <a:prstGeom prst="rect">
            <a:avLst/>
          </a:prstGeom>
          <a:noFill/>
          <a:ln>
            <a:noFill/>
          </a:ln>
        </p:spPr>
      </p:pic>
      <p:pic>
        <p:nvPicPr>
          <p:cNvPr id="2236" name="Google Shape;2236;p131"/>
          <p:cNvPicPr preferRelativeResize="0"/>
          <p:nvPr/>
        </p:nvPicPr>
        <p:blipFill rotWithShape="1">
          <a:blip r:embed="rId13">
            <a:alphaModFix/>
          </a:blip>
          <a:srcRect b="0" l="0" r="0" t="0"/>
          <a:stretch/>
        </p:blipFill>
        <p:spPr>
          <a:xfrm>
            <a:off x="5498072" y="3837863"/>
            <a:ext cx="3609975" cy="319187"/>
          </a:xfrm>
          <a:prstGeom prst="rect">
            <a:avLst/>
          </a:prstGeom>
          <a:noFill/>
          <a:ln>
            <a:noFill/>
          </a:ln>
        </p:spPr>
      </p:pic>
      <p:pic>
        <p:nvPicPr>
          <p:cNvPr id="2237" name="Google Shape;2237;p131"/>
          <p:cNvPicPr preferRelativeResize="0"/>
          <p:nvPr/>
        </p:nvPicPr>
        <p:blipFill rotWithShape="1">
          <a:blip r:embed="rId14">
            <a:alphaModFix/>
          </a:blip>
          <a:srcRect b="0" l="0" r="0" t="0"/>
          <a:stretch/>
        </p:blipFill>
        <p:spPr>
          <a:xfrm>
            <a:off x="5580755" y="4181475"/>
            <a:ext cx="3543300" cy="363433"/>
          </a:xfrm>
          <a:prstGeom prst="rect">
            <a:avLst/>
          </a:prstGeom>
          <a:noFill/>
          <a:ln>
            <a:noFill/>
          </a:ln>
        </p:spPr>
      </p:pic>
      <p:sp>
        <p:nvSpPr>
          <p:cNvPr id="2238" name="Google Shape;2238;p131"/>
          <p:cNvSpPr/>
          <p:nvPr/>
        </p:nvSpPr>
        <p:spPr>
          <a:xfrm>
            <a:off x="4363076" y="2163572"/>
            <a:ext cx="759641"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Router/ Hub / Server/ Switch/ Bridge</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132"/>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244" name="Google Shape;2244;p132"/>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245" name="Google Shape;2245;p13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46" name="Google Shape;2246;p132"/>
          <p:cNvSpPr txBox="1"/>
          <p:nvPr>
            <p:ph idx="4294967295" type="title"/>
          </p:nvPr>
        </p:nvSpPr>
        <p:spPr>
          <a:xfrm>
            <a:off x="-1641764" y="77950"/>
            <a:ext cx="8229600" cy="41600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SNMP PDU format</a:t>
            </a:r>
            <a:endParaRPr>
              <a:latin typeface="Times New Roman"/>
              <a:ea typeface="Times New Roman"/>
              <a:cs typeface="Times New Roman"/>
              <a:sym typeface="Times New Roman"/>
            </a:endParaRPr>
          </a:p>
        </p:txBody>
      </p:sp>
      <p:pic>
        <p:nvPicPr>
          <p:cNvPr id="2247" name="Google Shape;2247;p132"/>
          <p:cNvPicPr preferRelativeResize="0"/>
          <p:nvPr/>
        </p:nvPicPr>
        <p:blipFill rotWithShape="1">
          <a:blip r:embed="rId3">
            <a:alphaModFix/>
          </a:blip>
          <a:srcRect b="0" l="0" r="0" t="0"/>
          <a:stretch/>
        </p:blipFill>
        <p:spPr>
          <a:xfrm>
            <a:off x="708420" y="724047"/>
            <a:ext cx="3664067" cy="3777463"/>
          </a:xfrm>
          <a:prstGeom prst="rect">
            <a:avLst/>
          </a:prstGeom>
          <a:noFill/>
          <a:ln>
            <a:noFill/>
          </a:ln>
        </p:spPr>
      </p:pic>
      <p:cxnSp>
        <p:nvCxnSpPr>
          <p:cNvPr id="2248" name="Google Shape;2248;p13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49" name="Google Shape;2249;p1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50" name="Google Shape;2250;p13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51" name="Google Shape;2251;p1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52" name="Google Shape;2252;p13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2253" name="Google Shape;2253;p132"/>
          <p:cNvSpPr txBox="1"/>
          <p:nvPr/>
        </p:nvSpPr>
        <p:spPr>
          <a:xfrm>
            <a:off x="5047942" y="-65841"/>
            <a:ext cx="4353792" cy="857250"/>
          </a:xfrm>
          <a:prstGeom prst="rect">
            <a:avLst/>
          </a:prstGeom>
          <a:noFill/>
          <a:ln>
            <a:noFill/>
          </a:ln>
        </p:spPr>
        <p:txBody>
          <a:bodyPr anchorCtr="0" anchor="ctr" bIns="34275" lIns="68550" spcFirstLastPara="1" rIns="68550" wrap="square" tIns="34275">
            <a:normAutofit/>
          </a:bodyPr>
          <a:lstStyle/>
          <a:p>
            <a:pPr indent="0" lvl="0" marL="0" marR="0" rtl="0" algn="ctr">
              <a:lnSpc>
                <a:spcPct val="85000"/>
              </a:lnSpc>
              <a:spcBef>
                <a:spcPts val="0"/>
              </a:spcBef>
              <a:spcAft>
                <a:spcPts val="0"/>
              </a:spcAft>
              <a:buClr>
                <a:schemeClr val="dk1"/>
              </a:buClr>
              <a:buSzPts val="4000"/>
              <a:buFont typeface="Calibri"/>
              <a:buNone/>
            </a:pPr>
            <a:r>
              <a:rPr b="0" i="0" lang="en-US" sz="3600" u="none" cap="none" strike="noStrike">
                <a:solidFill>
                  <a:srgbClr val="3F3F3F"/>
                </a:solidFill>
                <a:latin typeface="Times New Roman"/>
                <a:ea typeface="Times New Roman"/>
                <a:cs typeface="Times New Roman"/>
                <a:sym typeface="Times New Roman"/>
              </a:rPr>
              <a:t>SNMP message</a:t>
            </a:r>
            <a:endParaRPr b="0" i="0" sz="3600" u="none" cap="none" strike="noStrike">
              <a:solidFill>
                <a:srgbClr val="3F3F3F"/>
              </a:solidFill>
              <a:latin typeface="Times New Roman"/>
              <a:ea typeface="Times New Roman"/>
              <a:cs typeface="Times New Roman"/>
              <a:sym typeface="Times New Roman"/>
            </a:endParaRPr>
          </a:p>
        </p:txBody>
      </p:sp>
      <p:pic>
        <p:nvPicPr>
          <p:cNvPr id="2254" name="Google Shape;2254;p132"/>
          <p:cNvPicPr preferRelativeResize="0"/>
          <p:nvPr/>
        </p:nvPicPr>
        <p:blipFill rotWithShape="1">
          <a:blip r:embed="rId5">
            <a:alphaModFix/>
          </a:blip>
          <a:srcRect b="0" l="0" r="0" t="0"/>
          <a:stretch/>
        </p:blipFill>
        <p:spPr>
          <a:xfrm>
            <a:off x="6060949" y="741023"/>
            <a:ext cx="2622550" cy="376760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33"/>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260" name="Google Shape;2260;p133"/>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261" name="Google Shape;2261;p13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62" name="Google Shape;2262;p133"/>
          <p:cNvSpPr txBox="1"/>
          <p:nvPr>
            <p:ph idx="4294967295" type="title"/>
          </p:nvPr>
        </p:nvSpPr>
        <p:spPr>
          <a:xfrm>
            <a:off x="-83128" y="-122812"/>
            <a:ext cx="4353792"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SNMP message</a:t>
            </a:r>
            <a:endParaRPr>
              <a:latin typeface="Times New Roman"/>
              <a:ea typeface="Times New Roman"/>
              <a:cs typeface="Times New Roman"/>
              <a:sym typeface="Times New Roman"/>
            </a:endParaRPr>
          </a:p>
        </p:txBody>
      </p:sp>
      <p:pic>
        <p:nvPicPr>
          <p:cNvPr id="2263" name="Google Shape;2263;p133"/>
          <p:cNvPicPr preferRelativeResize="0"/>
          <p:nvPr>
            <p:ph idx="4294967295" type="body"/>
          </p:nvPr>
        </p:nvPicPr>
        <p:blipFill rotWithShape="1">
          <a:blip r:embed="rId3">
            <a:alphaModFix/>
          </a:blip>
          <a:srcRect b="0" l="0" r="0" t="0"/>
          <a:stretch/>
        </p:blipFill>
        <p:spPr>
          <a:xfrm>
            <a:off x="929879" y="684052"/>
            <a:ext cx="2622550" cy="3767605"/>
          </a:xfrm>
          <a:prstGeom prst="rect">
            <a:avLst/>
          </a:prstGeom>
          <a:noFill/>
          <a:ln>
            <a:noFill/>
          </a:ln>
        </p:spPr>
      </p:pic>
      <p:cxnSp>
        <p:nvCxnSpPr>
          <p:cNvPr id="2264" name="Google Shape;2264;p133"/>
          <p:cNvCxnSpPr/>
          <p:nvPr/>
        </p:nvCxnSpPr>
        <p:spPr>
          <a:xfrm flipH="1" rot="10800000">
            <a:off x="0" y="578899"/>
            <a:ext cx="9144000" cy="20782"/>
          </a:xfrm>
          <a:prstGeom prst="straightConnector1">
            <a:avLst/>
          </a:prstGeom>
          <a:noFill/>
          <a:ln cap="flat" cmpd="sng" w="9525">
            <a:solidFill>
              <a:srgbClr val="00B050"/>
            </a:solidFill>
            <a:prstDash val="solid"/>
            <a:round/>
            <a:headEnd len="sm" w="sm" type="none"/>
            <a:tailEnd len="sm" w="sm" type="none"/>
          </a:ln>
        </p:spPr>
      </p:cxnSp>
      <p:sp>
        <p:nvSpPr>
          <p:cNvPr id="2265" name="Google Shape;2265;p1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66" name="Google Shape;2266;p1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67" name="Google Shape;2267;p1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68" name="Google Shape;2268;p133"/>
          <p:cNvPicPr preferRelativeResize="0"/>
          <p:nvPr/>
        </p:nvPicPr>
        <p:blipFill rotWithShape="1">
          <a:blip r:embed="rId4">
            <a:alphaModFix/>
          </a:blip>
          <a:srcRect b="0" l="0" r="0" t="0"/>
          <a:stretch/>
        </p:blipFill>
        <p:spPr>
          <a:xfrm>
            <a:off x="52537" y="27263"/>
            <a:ext cx="538608" cy="59757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13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274" name="Google Shape;2274;p13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275" name="Google Shape;2275;p13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276" name="Google Shape;2276;p134"/>
          <p:cNvSpPr txBox="1"/>
          <p:nvPr>
            <p:ph idx="4294967295" type="title"/>
          </p:nvPr>
        </p:nvSpPr>
        <p:spPr>
          <a:xfrm>
            <a:off x="0" y="206375"/>
            <a:ext cx="8229600" cy="475448"/>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Port numbers for SNMP</a:t>
            </a:r>
            <a:endParaRPr>
              <a:latin typeface="Times New Roman"/>
              <a:ea typeface="Times New Roman"/>
              <a:cs typeface="Times New Roman"/>
              <a:sym typeface="Times New Roman"/>
            </a:endParaRPr>
          </a:p>
        </p:txBody>
      </p:sp>
      <p:pic>
        <p:nvPicPr>
          <p:cNvPr id="2277" name="Google Shape;2277;p134"/>
          <p:cNvPicPr preferRelativeResize="0"/>
          <p:nvPr>
            <p:ph idx="4294967295" type="body"/>
          </p:nvPr>
        </p:nvPicPr>
        <p:blipFill rotWithShape="1">
          <a:blip r:embed="rId3">
            <a:alphaModFix/>
          </a:blip>
          <a:srcRect b="0" l="0" r="0" t="0"/>
          <a:stretch/>
        </p:blipFill>
        <p:spPr>
          <a:xfrm>
            <a:off x="1842894" y="840577"/>
            <a:ext cx="4330700" cy="3698875"/>
          </a:xfrm>
          <a:prstGeom prst="rect">
            <a:avLst/>
          </a:prstGeom>
          <a:noFill/>
          <a:ln>
            <a:noFill/>
          </a:ln>
        </p:spPr>
      </p:pic>
      <p:cxnSp>
        <p:nvCxnSpPr>
          <p:cNvPr id="2278" name="Google Shape;2278;p1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79" name="Google Shape;2279;p1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280" name="Google Shape;2280;p1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81" name="Google Shape;2281;p1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82" name="Google Shape;2282;p13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2283" name="Google Shape;2283;p134"/>
          <p:cNvSpPr/>
          <p:nvPr/>
        </p:nvSpPr>
        <p:spPr>
          <a:xfrm>
            <a:off x="6270253" y="2454712"/>
            <a:ext cx="28556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202124"/>
                </a:solidFill>
                <a:latin typeface="arial"/>
                <a:ea typeface="arial"/>
                <a:cs typeface="arial"/>
                <a:sym typeface="arial"/>
              </a:rPr>
              <a:t>Port 58000</a:t>
            </a:r>
            <a:r>
              <a:rPr b="0" i="0" lang="en-US" sz="1400" u="none" cap="none" strike="noStrike">
                <a:solidFill>
                  <a:srgbClr val="000000"/>
                </a:solidFill>
                <a:latin typeface="Arial"/>
                <a:ea typeface="Arial"/>
                <a:cs typeface="Arial"/>
                <a:sym typeface="Arial"/>
              </a:rPr>
              <a:t>CP port </a:t>
            </a:r>
            <a:r>
              <a:rPr b="1" i="0" lang="en-US" sz="1400" u="none" cap="none" strike="noStrike">
                <a:solidFill>
                  <a:srgbClr val="000000"/>
                </a:solidFill>
                <a:latin typeface="Arial"/>
                <a:ea typeface="Arial"/>
                <a:cs typeface="Arial"/>
                <a:sym typeface="Arial"/>
              </a:rPr>
              <a:t>58000</a:t>
            </a:r>
            <a:r>
              <a:rPr b="0" i="0" lang="en-US" sz="1400" u="none" cap="none" strike="noStrike">
                <a:solidFill>
                  <a:srgbClr val="000000"/>
                </a:solidFill>
                <a:latin typeface="Arial"/>
                <a:ea typeface="Arial"/>
                <a:cs typeface="Arial"/>
                <a:sym typeface="Arial"/>
              </a:rPr>
              <a:t> uses the Transmission Control Protocol. </a:t>
            </a:r>
            <a:endParaRPr b="0" i="0" sz="1050" u="none" cap="none" strike="noStrike">
              <a:solidFill>
                <a:srgbClr val="000000"/>
              </a:solidFill>
              <a:latin typeface="Arial"/>
              <a:ea typeface="Arial"/>
              <a:cs typeface="Arial"/>
              <a:sym typeface="Arial"/>
            </a:endParaRPr>
          </a:p>
        </p:txBody>
      </p:sp>
      <p:sp>
        <p:nvSpPr>
          <p:cNvPr id="2284" name="Google Shape;2284;p134"/>
          <p:cNvSpPr/>
          <p:nvPr/>
        </p:nvSpPr>
        <p:spPr>
          <a:xfrm>
            <a:off x="6173594" y="3747280"/>
            <a:ext cx="27729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TCP port </a:t>
            </a:r>
            <a:r>
              <a:rPr b="1" i="0" lang="en-US" sz="1400" u="none" cap="none" strike="noStrike">
                <a:solidFill>
                  <a:srgbClr val="000000"/>
                </a:solidFill>
                <a:latin typeface="Arial"/>
                <a:ea typeface="Arial"/>
                <a:cs typeface="Arial"/>
                <a:sym typeface="Arial"/>
              </a:rPr>
              <a:t>61150</a:t>
            </a:r>
            <a:r>
              <a:rPr b="0" i="0" lang="en-US" sz="1400" u="none" cap="none" strike="noStrike">
                <a:solidFill>
                  <a:srgbClr val="000000"/>
                </a:solidFill>
                <a:latin typeface="Arial"/>
                <a:ea typeface="Arial"/>
                <a:cs typeface="Arial"/>
                <a:sym typeface="Arial"/>
              </a:rPr>
              <a:t> uses the Transmission Control Protocol. </a:t>
            </a:r>
            <a:endParaRPr b="0" i="0" sz="1400" u="none" cap="none" strike="noStrike">
              <a:solidFill>
                <a:srgbClr val="000000"/>
              </a:solidFill>
              <a:latin typeface="Arial"/>
              <a:ea typeface="Arial"/>
              <a:cs typeface="Arial"/>
              <a:sym typeface="Arial"/>
            </a:endParaRPr>
          </a:p>
        </p:txBody>
      </p:sp>
      <p:sp>
        <p:nvSpPr>
          <p:cNvPr id="2285" name="Google Shape;2285;p134"/>
          <p:cNvSpPr/>
          <p:nvPr/>
        </p:nvSpPr>
        <p:spPr>
          <a:xfrm>
            <a:off x="4842823" y="4379303"/>
            <a:ext cx="43011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https://www.adminsub.net/tcp-udp-port-finder/61150</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293" name="Google Shape;2293;p1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294" name="Google Shape;2294;p1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sp>
        <p:nvSpPr>
          <p:cNvPr id="2295" name="Google Shape;2295;p135"/>
          <p:cNvSpPr txBox="1"/>
          <p:nvPr>
            <p:ph idx="4294967295" type="title"/>
          </p:nvPr>
        </p:nvSpPr>
        <p:spPr>
          <a:xfrm>
            <a:off x="1600200" y="214313"/>
            <a:ext cx="7543800" cy="430287"/>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2060"/>
              </a:buClr>
              <a:buSzPts val="2900"/>
              <a:buFont typeface="Calibri"/>
              <a:buNone/>
            </a:pPr>
            <a:r>
              <a:rPr b="1" i="0" lang="en-US" sz="2900" u="none" cap="none" strike="noStrike">
                <a:solidFill>
                  <a:srgbClr val="002060"/>
                </a:solidFill>
                <a:latin typeface="Times New Roman"/>
                <a:ea typeface="Times New Roman"/>
                <a:cs typeface="Times New Roman"/>
                <a:sym typeface="Times New Roman"/>
              </a:rPr>
              <a:t>References</a:t>
            </a:r>
            <a:endParaRPr b="1" i="0" sz="2900" u="none" cap="none" strike="noStrike">
              <a:solidFill>
                <a:srgbClr val="002060"/>
              </a:solidFill>
              <a:latin typeface="Times New Roman"/>
              <a:ea typeface="Times New Roman"/>
              <a:cs typeface="Times New Roman"/>
              <a:sym typeface="Times New Roman"/>
            </a:endParaRPr>
          </a:p>
        </p:txBody>
      </p:sp>
      <p:sp>
        <p:nvSpPr>
          <p:cNvPr id="2296" name="Google Shape;2296;p135"/>
          <p:cNvSpPr txBox="1"/>
          <p:nvPr/>
        </p:nvSpPr>
        <p:spPr>
          <a:xfrm>
            <a:off x="756683" y="791232"/>
            <a:ext cx="8231453" cy="3582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Text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Behrouz A. Forouzan, ‘Data Communications and Networking’, 5th Edition, McGraw-Hill Publishing Company, ISBN 978-0-07-337622-6</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Tanenbaum A. S., ‘Computer Networks’, Pearson Education , 5th Edition, ISBN-978-0-13-212695-3</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Reference Books: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James F. Kurose and Keith W Ross ‘Computer Networking, A Top-Down Approach’, 5th Edition, Pearson Education, ISBN- 978-81-317-9054-0</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 Richard Stevens, Unix Network Programming, The Sockets Networking API, Vol 1, 3rd Edition, PHI Learning Pvt. Ltd.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Supplementary Reading:</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none" cap="none" strike="noStrike">
                <a:solidFill>
                  <a:schemeClr val="dk1"/>
                </a:solidFill>
                <a:latin typeface="Times New Roman"/>
                <a:ea typeface="Times New Roman"/>
                <a:cs typeface="Times New Roman"/>
                <a:sym typeface="Times New Roman"/>
              </a:rPr>
              <a:t>William Stallings, ‘Data and Computer Communications’, 6th Edition, Prentice Hall of India Pvt.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Resources: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https://nptel.ac.in/courses/106/105/106105080/</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https://nptel.ac.in/courses/106/106/106106091/</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Web links: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https://nptel.ac.in/courses/106/105/106105081/</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https://nptel.ac.in/courses/106/105/106105183/</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https://ocw.mit.edu/courses/electrical-engineering-and-computer-science/6-829-computer-networks-fall-2002/index.htm</a:t>
            </a:r>
            <a:endParaRPr b="0" i="0" sz="1200" u="sng" cap="none" strike="noStrike">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imes New Roman"/>
                <a:ea typeface="Times New Roman"/>
                <a:cs typeface="Times New Roman"/>
                <a:sym typeface="Times New Roman"/>
              </a:rPr>
              <a:t>MOOCs:</a:t>
            </a:r>
            <a:endParaRPr b="1" i="0" sz="12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https://www.coursera.org/learn/computer-networking</a:t>
            </a:r>
            <a:endParaRPr b="0" i="0" sz="1200" u="sng" cap="none" strike="noStrike">
              <a:solidFill>
                <a:srgbClr val="1155CC"/>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AutoNum type="arabicPeriod"/>
            </a:pPr>
            <a:r>
              <a:rPr b="0" i="0" lang="en-US" sz="1200" u="sng" cap="none" strike="noStrike">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https://www.edx.org/course/introduction-to-networking?index=product&amp;queryID=0befdc538866babf2facfdc2dce06204&amp;position=1</a:t>
            </a:r>
            <a:endParaRPr b="0" i="0" sz="1200" u="none" cap="none" strike="noStrike">
              <a:solidFill>
                <a:srgbClr val="CC04A1"/>
              </a:solidFill>
              <a:latin typeface="Times New Roman"/>
              <a:ea typeface="Times New Roman"/>
              <a:cs typeface="Times New Roman"/>
              <a:sym typeface="Times New Roman"/>
            </a:endParaRPr>
          </a:p>
        </p:txBody>
      </p:sp>
      <p:cxnSp>
        <p:nvCxnSpPr>
          <p:cNvPr id="2297" name="Google Shape;2297;p135"/>
          <p:cNvCxnSpPr/>
          <p:nvPr/>
        </p:nvCxnSpPr>
        <p:spPr>
          <a:xfrm>
            <a:off x="994019" y="893516"/>
            <a:ext cx="7667777" cy="0"/>
          </a:xfrm>
          <a:prstGeom prst="straightConnector1">
            <a:avLst/>
          </a:prstGeom>
          <a:noFill/>
          <a:ln cap="flat" cmpd="sng" w="12700">
            <a:solidFill>
              <a:schemeClr val="accent1"/>
            </a:solidFill>
            <a:prstDash val="solid"/>
            <a:round/>
            <a:headEnd len="sm" w="sm" type="none"/>
            <a:tailEnd len="sm" w="sm" type="none"/>
          </a:ln>
        </p:spPr>
      </p:cxnSp>
      <p:cxnSp>
        <p:nvCxnSpPr>
          <p:cNvPr id="2298" name="Google Shape;2298;p13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99" name="Google Shape;2299;p1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300" name="Google Shape;2300;p1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01" name="Google Shape;2301;p1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02" name="Google Shape;2302;p135"/>
          <p:cNvPicPr preferRelativeResize="0"/>
          <p:nvPr/>
        </p:nvPicPr>
        <p:blipFill rotWithShape="1">
          <a:blip r:embed="rId10">
            <a:alphaModFix/>
          </a:blip>
          <a:srcRect b="0" l="0" r="0" t="0"/>
          <a:stretch/>
        </p:blipFill>
        <p:spPr>
          <a:xfrm>
            <a:off x="41822" y="47021"/>
            <a:ext cx="538608" cy="59757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3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308" name="Google Shape;2308;p13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309" name="Google Shape;2309;p13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10" name="Google Shape;2310;p136"/>
          <p:cNvSpPr txBox="1"/>
          <p:nvPr>
            <p:ph idx="4294967295" type="title"/>
          </p:nvPr>
        </p:nvSpPr>
        <p:spPr>
          <a:xfrm>
            <a:off x="0" y="206375"/>
            <a:ext cx="8229600" cy="360649"/>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Questions</a:t>
            </a:r>
            <a:endParaRPr>
              <a:latin typeface="Times New Roman"/>
              <a:ea typeface="Times New Roman"/>
              <a:cs typeface="Times New Roman"/>
              <a:sym typeface="Times New Roman"/>
            </a:endParaRPr>
          </a:p>
        </p:txBody>
      </p:sp>
      <p:sp>
        <p:nvSpPr>
          <p:cNvPr id="2311" name="Google Shape;2311;p136"/>
          <p:cNvSpPr txBox="1"/>
          <p:nvPr>
            <p:ph idx="4294967295" type="body"/>
          </p:nvPr>
        </p:nvSpPr>
        <p:spPr>
          <a:xfrm>
            <a:off x="708420" y="739055"/>
            <a:ext cx="8229600" cy="3657600"/>
          </a:xfrm>
          <a:prstGeom prst="rect">
            <a:avLst/>
          </a:prstGeom>
          <a:noFill/>
          <a:ln>
            <a:noFill/>
          </a:ln>
        </p:spPr>
        <p:txBody>
          <a:bodyPr anchorCtr="0" anchor="t" bIns="34275" lIns="68550" spcFirstLastPara="1" rIns="68550" wrap="square" tIns="34275">
            <a:noAutofit/>
          </a:bodyPr>
          <a:lstStyle/>
          <a:p>
            <a:pPr indent="-385763" lvl="0" marL="385763" rtl="0" algn="l">
              <a:lnSpc>
                <a:spcPct val="90000"/>
              </a:lnSpc>
              <a:spcBef>
                <a:spcPts val="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 What is HTTP?</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What are the basic Features of HTTP?</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What are request methods in HTTP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Differentiate between persistent and non persistent HTTP connection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Explain HTTP caching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Define and Explain DNS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Explain DNS Query and response messages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Explain how name resolution happens in DNS. Enlist all the resource records and its function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DNS uses UDP instead of TCP. If a DNS packet is lost, there is no automatic recovery. Does this cause a problem, and if so, how is it solved?</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Can a computer have two DNS names that fall in different top-level domains? If so, give a plausible example. If not, explain why not ?</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 Explain DHCP.</a:t>
            </a:r>
            <a:endParaRPr sz="1600">
              <a:latin typeface="Times New Roman"/>
              <a:ea typeface="Times New Roman"/>
              <a:cs typeface="Times New Roman"/>
              <a:sym typeface="Times New Roman"/>
            </a:endParaRPr>
          </a:p>
          <a:p>
            <a:pPr indent="-385763" lvl="0" marL="385763" rtl="0" algn="l">
              <a:lnSpc>
                <a:spcPct val="90000"/>
              </a:lnSpc>
              <a:spcBef>
                <a:spcPts val="330"/>
              </a:spcBef>
              <a:spcAft>
                <a:spcPts val="0"/>
              </a:spcAft>
              <a:buClr>
                <a:schemeClr val="dk1"/>
              </a:buClr>
              <a:buSzPts val="1600"/>
              <a:buFont typeface="Calibri"/>
              <a:buAutoNum type="arabicPeriod"/>
            </a:pPr>
            <a:r>
              <a:rPr lang="en-US" sz="1600">
                <a:latin typeface="Times New Roman"/>
                <a:ea typeface="Times New Roman"/>
                <a:cs typeface="Times New Roman"/>
                <a:sym typeface="Times New Roman"/>
              </a:rPr>
              <a:t>Explain DHCP packet format</a:t>
            </a:r>
            <a:endParaRPr sz="1600">
              <a:latin typeface="Times New Roman"/>
              <a:ea typeface="Times New Roman"/>
              <a:cs typeface="Times New Roman"/>
              <a:sym typeface="Times New Roman"/>
            </a:endParaRPr>
          </a:p>
          <a:p>
            <a:pPr indent="-219075" lvl="0" marL="257175" rtl="0" algn="l">
              <a:lnSpc>
                <a:spcPct val="90000"/>
              </a:lnSpc>
              <a:spcBef>
                <a:spcPts val="120"/>
              </a:spcBef>
              <a:spcAft>
                <a:spcPts val="0"/>
              </a:spcAft>
              <a:buClr>
                <a:schemeClr val="dk1"/>
              </a:buClr>
              <a:buSzPts val="1600"/>
              <a:buNone/>
            </a:pPr>
            <a:r>
              <a:t/>
            </a:r>
            <a:endParaRPr sz="1600">
              <a:latin typeface="Times New Roman"/>
              <a:ea typeface="Times New Roman"/>
              <a:cs typeface="Times New Roman"/>
              <a:sym typeface="Times New Roman"/>
            </a:endParaRPr>
          </a:p>
        </p:txBody>
      </p:sp>
      <p:cxnSp>
        <p:nvCxnSpPr>
          <p:cNvPr id="2312" name="Google Shape;2312;p136"/>
          <p:cNvCxnSpPr/>
          <p:nvPr/>
        </p:nvCxnSpPr>
        <p:spPr>
          <a:xfrm flipH="1" rot="10800000">
            <a:off x="83996" y="681823"/>
            <a:ext cx="9144000" cy="20782"/>
          </a:xfrm>
          <a:prstGeom prst="straightConnector1">
            <a:avLst/>
          </a:prstGeom>
          <a:noFill/>
          <a:ln cap="flat" cmpd="sng" w="9525">
            <a:solidFill>
              <a:srgbClr val="00B050"/>
            </a:solidFill>
            <a:prstDash val="solid"/>
            <a:round/>
            <a:headEnd len="sm" w="sm" type="none"/>
            <a:tailEnd len="sm" w="sm" type="none"/>
          </a:ln>
        </p:spPr>
      </p:cxnSp>
      <p:sp>
        <p:nvSpPr>
          <p:cNvPr id="2313" name="Google Shape;2313;p1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14" name="Google Shape;2314;p1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15" name="Google Shape;2315;p1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16" name="Google Shape;2316;p13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3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2322" name="Google Shape;2322;p13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2323" name="Google Shape;2323;p13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324" name="Google Shape;2324;p137"/>
          <p:cNvSpPr txBox="1"/>
          <p:nvPr>
            <p:ph idx="4294967295" type="title"/>
          </p:nvPr>
        </p:nvSpPr>
        <p:spPr>
          <a:xfrm>
            <a:off x="0" y="206375"/>
            <a:ext cx="8229600" cy="360649"/>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Questions</a:t>
            </a:r>
            <a:endParaRPr>
              <a:latin typeface="Times New Roman"/>
              <a:ea typeface="Times New Roman"/>
              <a:cs typeface="Times New Roman"/>
              <a:sym typeface="Times New Roman"/>
            </a:endParaRPr>
          </a:p>
        </p:txBody>
      </p:sp>
      <p:sp>
        <p:nvSpPr>
          <p:cNvPr id="2325" name="Google Shape;2325;p137"/>
          <p:cNvSpPr txBox="1"/>
          <p:nvPr>
            <p:ph idx="4294967295" type="body"/>
          </p:nvPr>
        </p:nvSpPr>
        <p:spPr>
          <a:xfrm>
            <a:off x="708420" y="734438"/>
            <a:ext cx="8229600" cy="3508375"/>
          </a:xfrm>
          <a:prstGeom prst="rect">
            <a:avLst/>
          </a:prstGeom>
          <a:noFill/>
          <a:ln>
            <a:noFill/>
          </a:ln>
        </p:spPr>
        <p:txBody>
          <a:bodyPr anchorCtr="0" anchor="t" bIns="34275" lIns="68550" spcFirstLastPara="1" rIns="68550" wrap="square" tIns="34275">
            <a:noAutofit/>
          </a:bodyPr>
          <a:lstStyle/>
          <a:p>
            <a:pPr indent="-385763" lvl="0" marL="385763" rtl="0" algn="l">
              <a:lnSpc>
                <a:spcPct val="120000"/>
              </a:lnSpc>
              <a:spcBef>
                <a:spcPts val="0"/>
              </a:spcBef>
              <a:spcAft>
                <a:spcPts val="0"/>
              </a:spcAft>
              <a:buClr>
                <a:schemeClr val="dk1"/>
              </a:buClr>
              <a:buSzPts val="1600"/>
              <a:buNone/>
            </a:pPr>
            <a:r>
              <a:rPr lang="en-US" sz="1600">
                <a:latin typeface="Times New Roman"/>
                <a:ea typeface="Times New Roman"/>
                <a:cs typeface="Times New Roman"/>
                <a:sym typeface="Times New Roman"/>
              </a:rPr>
              <a:t>13.  Explain the function of E-mail system.</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14. Explain E-mail system along with  SMTP, POP3 and IMAP 4 protocol</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15. When web pages are sent out, they are prefixed by MIME headers. Why?</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16. List the similarities and differences between POP3 and IMAP.</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17. Explain File Transfer Protocol.</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18. Explain data connection and control connection in FTP</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19. Compare between FTP and TFTP.</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20. Why does it need an PRQ or WRQ message in TFTP but not in FTP</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21. Explain TELNET</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22. Enlist functions of  Network Management System </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23. Explain  Structure of Management Information (SMI)</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rPr lang="en-US" sz="1600">
                <a:latin typeface="Times New Roman"/>
                <a:ea typeface="Times New Roman"/>
                <a:cs typeface="Times New Roman"/>
                <a:sym typeface="Times New Roman"/>
              </a:rPr>
              <a:t>24. Write a note on Management Information Base</a:t>
            </a:r>
            <a:endParaRPr sz="1600">
              <a:latin typeface="Times New Roman"/>
              <a:ea typeface="Times New Roman"/>
              <a:cs typeface="Times New Roman"/>
              <a:sym typeface="Times New Roman"/>
            </a:endParaRPr>
          </a:p>
          <a:p>
            <a:pPr indent="-385763" lvl="0" marL="385763" rtl="0" algn="l">
              <a:lnSpc>
                <a:spcPct val="120000"/>
              </a:lnSpc>
              <a:spcBef>
                <a:spcPts val="225"/>
              </a:spcBef>
              <a:spcAft>
                <a:spcPts val="0"/>
              </a:spcAft>
              <a:buClr>
                <a:schemeClr val="dk1"/>
              </a:buClr>
              <a:buSzPts val="1600"/>
              <a:buNone/>
            </a:pPr>
            <a:r>
              <a:t/>
            </a:r>
            <a:endParaRPr sz="1600">
              <a:latin typeface="Times New Roman"/>
              <a:ea typeface="Times New Roman"/>
              <a:cs typeface="Times New Roman"/>
              <a:sym typeface="Times New Roman"/>
            </a:endParaRPr>
          </a:p>
          <a:p>
            <a:pPr indent="-219075" lvl="0" marL="257175" rtl="0" algn="l">
              <a:lnSpc>
                <a:spcPct val="120000"/>
              </a:lnSpc>
              <a:spcBef>
                <a:spcPts val="225"/>
              </a:spcBef>
              <a:spcAft>
                <a:spcPts val="0"/>
              </a:spcAft>
              <a:buClr>
                <a:schemeClr val="dk1"/>
              </a:buClr>
              <a:buSzPts val="1600"/>
              <a:buNone/>
            </a:pPr>
            <a:r>
              <a:t/>
            </a:r>
            <a:endParaRPr sz="1600">
              <a:latin typeface="Times New Roman"/>
              <a:ea typeface="Times New Roman"/>
              <a:cs typeface="Times New Roman"/>
              <a:sym typeface="Times New Roman"/>
            </a:endParaRPr>
          </a:p>
        </p:txBody>
      </p:sp>
      <p:cxnSp>
        <p:nvCxnSpPr>
          <p:cNvPr id="2326" name="Google Shape;2326;p13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27" name="Google Shape;2327;p1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28" name="Google Shape;2328;p1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329" name="Google Shape;2329;p1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330" name="Google Shape;2330;p13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1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338" name="Google Shape;2338;p1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339" name="Google Shape;2339;p1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rgbClr val="000000"/>
                </a:solidFill>
                <a:latin typeface="Times New Roman"/>
                <a:ea typeface="Times New Roman"/>
                <a:cs typeface="Times New Roman"/>
                <a:sym typeface="Times New Roman"/>
              </a:rPr>
              <a:t>‹#›</a:t>
            </a:fld>
            <a:endParaRPr sz="900">
              <a:solidFill>
                <a:srgbClr val="000000"/>
              </a:solidFill>
              <a:latin typeface="Times New Roman"/>
              <a:ea typeface="Times New Roman"/>
              <a:cs typeface="Times New Roman"/>
              <a:sym typeface="Times New Roman"/>
            </a:endParaRPr>
          </a:p>
        </p:txBody>
      </p:sp>
      <p:pic>
        <p:nvPicPr>
          <p:cNvPr id="2340" name="Google Shape;2340;p138"/>
          <p:cNvPicPr preferRelativeResize="0"/>
          <p:nvPr/>
        </p:nvPicPr>
        <p:blipFill rotWithShape="1">
          <a:blip r:embed="rId3">
            <a:alphaModFix/>
          </a:blip>
          <a:srcRect b="0" l="0" r="0" t="0"/>
          <a:stretch/>
        </p:blipFill>
        <p:spPr>
          <a:xfrm>
            <a:off x="41821" y="47020"/>
            <a:ext cx="952199" cy="900077"/>
          </a:xfrm>
          <a:prstGeom prst="rect">
            <a:avLst/>
          </a:prstGeom>
          <a:noFill/>
          <a:ln>
            <a:noFill/>
          </a:ln>
        </p:spPr>
      </p:pic>
      <p:sp>
        <p:nvSpPr>
          <p:cNvPr id="2341" name="Google Shape;2341;p138"/>
          <p:cNvSpPr/>
          <p:nvPr/>
        </p:nvSpPr>
        <p:spPr>
          <a:xfrm>
            <a:off x="994025" y="1079050"/>
            <a:ext cx="6978000" cy="1342800"/>
          </a:xfrm>
          <a:prstGeom prst="ellipseRibbon2">
            <a:avLst>
              <a:gd fmla="val 25000" name="adj1"/>
              <a:gd fmla="val 50000" name="adj2"/>
              <a:gd fmla="val 12500" name="adj3"/>
            </a:avLst>
          </a:prstGeom>
          <a:solidFill>
            <a:schemeClr val="lt2"/>
          </a:solidFill>
          <a:ln cap="flat" cmpd="sng" w="9525">
            <a:solidFill>
              <a:schemeClr val="dk2"/>
            </a:solidFill>
            <a:prstDash val="solid"/>
            <a:round/>
            <a:headEnd len="sm" w="sm" type="none"/>
            <a:tailEnd len="sm" w="sm" type="none"/>
          </a:ln>
          <a:effectLst>
            <a:outerShdw blurRad="442913" rotWithShape="0" algn="bl" dist="95250">
              <a:srgbClr val="000000">
                <a:alpha val="3882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3700" u="none" cap="none" strike="noStrike">
                <a:solidFill>
                  <a:srgbClr val="000000"/>
                </a:solidFill>
                <a:latin typeface="Times New Roman"/>
                <a:ea typeface="Times New Roman"/>
                <a:cs typeface="Times New Roman"/>
                <a:sym typeface="Times New Roman"/>
              </a:rPr>
              <a:t>Thank You</a:t>
            </a:r>
            <a:endParaRPr b="1" i="0" sz="3700" u="none" cap="none" strike="noStrike">
              <a:solidFill>
                <a:srgbClr val="000000"/>
              </a:solidFill>
              <a:latin typeface="Times New Roman"/>
              <a:ea typeface="Times New Roman"/>
              <a:cs typeface="Times New Roman"/>
              <a:sym typeface="Times New Roman"/>
            </a:endParaRPr>
          </a:p>
        </p:txBody>
      </p:sp>
      <p:sp>
        <p:nvSpPr>
          <p:cNvPr id="2342" name="Google Shape;2342;p138"/>
          <p:cNvSpPr/>
          <p:nvPr/>
        </p:nvSpPr>
        <p:spPr>
          <a:xfrm>
            <a:off x="2829525" y="2529775"/>
            <a:ext cx="3417000" cy="8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Times New Roman"/>
                <a:ea typeface="Times New Roman"/>
                <a:cs typeface="Times New Roman"/>
                <a:sym typeface="Times New Roman"/>
              </a:rPr>
              <a:t>Any Questions</a:t>
            </a:r>
            <a:endParaRPr b="0" i="0" sz="3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329" name="Google Shape;329;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330" name="Google Shape;330;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31" name="Google Shape;331;p14"/>
          <p:cNvSpPr txBox="1"/>
          <p:nvPr>
            <p:ph idx="4294967295" type="title"/>
          </p:nvPr>
        </p:nvSpPr>
        <p:spPr>
          <a:xfrm>
            <a:off x="1413163" y="74263"/>
            <a:ext cx="7543800" cy="5905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chemeClr val="dk2"/>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HTTP Status Code response groups</a:t>
            </a:r>
            <a:endParaRPr b="1" sz="3200">
              <a:solidFill>
                <a:schemeClr val="dk2"/>
              </a:solidFill>
              <a:latin typeface="Times New Roman"/>
              <a:ea typeface="Times New Roman"/>
              <a:cs typeface="Times New Roman"/>
              <a:sym typeface="Times New Roman"/>
            </a:endParaRPr>
          </a:p>
        </p:txBody>
      </p:sp>
      <p:sp>
        <p:nvSpPr>
          <p:cNvPr id="332" name="Google Shape;332;p14"/>
          <p:cNvSpPr txBox="1"/>
          <p:nvPr/>
        </p:nvSpPr>
        <p:spPr>
          <a:xfrm>
            <a:off x="390025" y="3900450"/>
            <a:ext cx="78252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a:t>
            </a:r>
            <a:r>
              <a:rPr b="0" i="0" lang="en-US" sz="1500" u="none" cap="none" strike="noStrike">
                <a:solidFill>
                  <a:srgbClr val="002060"/>
                </a:solidFill>
                <a:latin typeface="Times New Roman"/>
                <a:ea typeface="Times New Roman"/>
                <a:cs typeface="Times New Roman"/>
                <a:sym typeface="Times New Roman"/>
              </a:rPr>
              <a:t>HTTP status code response groups</a:t>
            </a:r>
            <a:endParaRPr b="0" i="0" sz="1500" u="none" cap="none" strike="noStrike">
              <a:solidFill>
                <a:srgbClr val="00206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333" name="Google Shape;333;p14"/>
          <p:cNvPicPr preferRelativeResize="0"/>
          <p:nvPr/>
        </p:nvPicPr>
        <p:blipFill rotWithShape="1">
          <a:blip r:embed="rId3">
            <a:alphaModFix/>
          </a:blip>
          <a:srcRect b="0" l="0" r="0" t="0"/>
          <a:stretch/>
        </p:blipFill>
        <p:spPr>
          <a:xfrm>
            <a:off x="648945" y="1942511"/>
            <a:ext cx="8105632" cy="2706852"/>
          </a:xfrm>
          <a:prstGeom prst="rect">
            <a:avLst/>
          </a:prstGeom>
          <a:noFill/>
          <a:ln>
            <a:noFill/>
          </a:ln>
        </p:spPr>
      </p:pic>
      <p:sp>
        <p:nvSpPr>
          <p:cNvPr id="334" name="Google Shape;334;p14"/>
          <p:cNvSpPr/>
          <p:nvPr/>
        </p:nvSpPr>
        <p:spPr>
          <a:xfrm>
            <a:off x="648945" y="742182"/>
            <a:ext cx="8048246"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202122"/>
                </a:solidFill>
                <a:latin typeface="Times New Roman"/>
                <a:ea typeface="Times New Roman"/>
                <a:cs typeface="Times New Roman"/>
                <a:sym typeface="Times New Roman"/>
              </a:rPr>
              <a:t>Status codes are issued by a server in response to a </a:t>
            </a:r>
            <a:r>
              <a:rPr b="0" i="0" lang="en-US" sz="1800" u="none" cap="none" strike="noStrike">
                <a:solidFill>
                  <a:srgbClr val="0645AD"/>
                </a:solidFill>
                <a:latin typeface="Times New Roman"/>
                <a:ea typeface="Times New Roman"/>
                <a:cs typeface="Times New Roman"/>
                <a:sym typeface="Times New Roman"/>
              </a:rPr>
              <a:t>client's request</a:t>
            </a:r>
            <a:r>
              <a:rPr b="0" i="0" lang="en-US" sz="1800" u="none" cap="none" strike="noStrike">
                <a:solidFill>
                  <a:srgbClr val="202122"/>
                </a:solidFill>
                <a:latin typeface="Times New Roman"/>
                <a:ea typeface="Times New Roman"/>
                <a:cs typeface="Times New Roman"/>
                <a:sym typeface="Times New Roman"/>
              </a:rPr>
              <a:t> made to the server. </a:t>
            </a:r>
            <a:endParaRPr b="0" i="0" sz="1800" u="none" cap="none" strike="noStrike">
              <a:solidFill>
                <a:srgbClr val="20212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first digit of the status code specifies </a:t>
            </a:r>
            <a:r>
              <a:rPr b="1" i="0" lang="en-US" sz="1800" u="none" cap="none" strike="noStrike">
                <a:solidFill>
                  <a:srgbClr val="C00000"/>
                </a:solidFill>
                <a:latin typeface="Times New Roman"/>
                <a:ea typeface="Times New Roman"/>
                <a:cs typeface="Times New Roman"/>
                <a:sym typeface="Times New Roman"/>
              </a:rPr>
              <a:t>one of Five standard classes</a:t>
            </a:r>
            <a:r>
              <a:rPr b="0" i="0" lang="en-US" sz="1800" u="none" cap="none" strike="noStrike">
                <a:solidFill>
                  <a:srgbClr val="000000"/>
                </a:solidFill>
                <a:latin typeface="Times New Roman"/>
                <a:ea typeface="Times New Roman"/>
                <a:cs typeface="Times New Roman"/>
                <a:sym typeface="Times New Roman"/>
              </a:rPr>
              <a:t> of responses.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Internet Assigned Numbers Authority (IANA) maintains the official registry of HTTP status codes</a:t>
            </a:r>
            <a:endParaRPr b="0" i="0" sz="1800" u="none" cap="none" strike="noStrike">
              <a:solidFill>
                <a:srgbClr val="000000"/>
              </a:solidFill>
              <a:latin typeface="Times New Roman"/>
              <a:ea typeface="Times New Roman"/>
              <a:cs typeface="Times New Roman"/>
              <a:sym typeface="Times New Roman"/>
            </a:endParaRPr>
          </a:p>
        </p:txBody>
      </p:sp>
      <p:cxnSp>
        <p:nvCxnSpPr>
          <p:cNvPr id="335" name="Google Shape;335;p1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36" name="Google Shape;336;p1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37" name="Google Shape;337;p1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38" name="Google Shape;338;p1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39" name="Google Shape;339;p1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345" name="Google Shape;345;p15"/>
          <p:cNvSpPr/>
          <p:nvPr/>
        </p:nvSpPr>
        <p:spPr>
          <a:xfrm>
            <a:off x="708420" y="823496"/>
            <a:ext cx="8009553" cy="378565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1xx: </a:t>
            </a:r>
            <a:r>
              <a:rPr b="1" i="1" lang="en-US" sz="2400" u="none" cap="none" strike="noStrike">
                <a:solidFill>
                  <a:srgbClr val="C00000"/>
                </a:solidFill>
                <a:latin typeface="Times New Roman"/>
                <a:ea typeface="Times New Roman"/>
                <a:cs typeface="Times New Roman"/>
                <a:sym typeface="Times New Roman"/>
              </a:rPr>
              <a:t>informational response</a:t>
            </a:r>
            <a:r>
              <a:rPr b="1" i="0" lang="en-US" sz="2400" u="none" cap="none" strike="noStrike">
                <a:solidFill>
                  <a:srgbClr val="C00000"/>
                </a:solidFill>
                <a:latin typeface="Times New Roman"/>
                <a:ea typeface="Times New Roman"/>
                <a:cs typeface="Times New Roman"/>
                <a:sym typeface="Times New Roman"/>
              </a:rPr>
              <a:t> – </a:t>
            </a:r>
            <a:r>
              <a:rPr b="0" i="0" lang="en-US" sz="2400" u="none" cap="none" strike="noStrike">
                <a:solidFill>
                  <a:srgbClr val="202122"/>
                </a:solidFill>
                <a:latin typeface="Times New Roman"/>
                <a:ea typeface="Times New Roman"/>
                <a:cs typeface="Times New Roman"/>
                <a:sym typeface="Times New Roman"/>
              </a:rPr>
              <a:t>the request was received, continuing process</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2xx: </a:t>
            </a:r>
            <a:r>
              <a:rPr b="1" i="1" lang="en-US" sz="2400" u="none" cap="none" strike="noStrike">
                <a:solidFill>
                  <a:srgbClr val="C00000"/>
                </a:solidFill>
                <a:latin typeface="Times New Roman"/>
                <a:ea typeface="Times New Roman"/>
                <a:cs typeface="Times New Roman"/>
                <a:sym typeface="Times New Roman"/>
              </a:rPr>
              <a:t>successful – </a:t>
            </a:r>
            <a:r>
              <a:rPr b="0" i="0" lang="en-US" sz="2400" u="none" cap="none" strike="noStrike">
                <a:solidFill>
                  <a:srgbClr val="202122"/>
                </a:solidFill>
                <a:latin typeface="Times New Roman"/>
                <a:ea typeface="Times New Roman"/>
                <a:cs typeface="Times New Roman"/>
                <a:sym typeface="Times New Roman"/>
              </a:rPr>
              <a:t>the request was successfully received, understood, and accepted</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3xx: </a:t>
            </a:r>
            <a:r>
              <a:rPr b="1" i="1" lang="en-US" sz="2400" u="none" cap="none" strike="noStrike">
                <a:solidFill>
                  <a:srgbClr val="C00000"/>
                </a:solidFill>
                <a:latin typeface="Times New Roman"/>
                <a:ea typeface="Times New Roman"/>
                <a:cs typeface="Times New Roman"/>
                <a:sym typeface="Times New Roman"/>
              </a:rPr>
              <a:t>redirection – </a:t>
            </a:r>
            <a:r>
              <a:rPr b="0" i="0" lang="en-US" sz="2400" u="none" cap="none" strike="noStrike">
                <a:solidFill>
                  <a:srgbClr val="202122"/>
                </a:solidFill>
                <a:latin typeface="Times New Roman"/>
                <a:ea typeface="Times New Roman"/>
                <a:cs typeface="Times New Roman"/>
                <a:sym typeface="Times New Roman"/>
              </a:rPr>
              <a:t>further action needs to be taken in order to complete the request</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4xx: </a:t>
            </a:r>
            <a:r>
              <a:rPr b="1" i="1" lang="en-US" sz="2400" u="none" cap="none" strike="noStrike">
                <a:solidFill>
                  <a:srgbClr val="C00000"/>
                </a:solidFill>
                <a:latin typeface="Times New Roman"/>
                <a:ea typeface="Times New Roman"/>
                <a:cs typeface="Times New Roman"/>
                <a:sym typeface="Times New Roman"/>
              </a:rPr>
              <a:t>client error – </a:t>
            </a:r>
            <a:r>
              <a:rPr b="0" i="0" lang="en-US" sz="2400" u="none" cap="none" strike="noStrike">
                <a:solidFill>
                  <a:srgbClr val="202122"/>
                </a:solidFill>
                <a:latin typeface="Times New Roman"/>
                <a:ea typeface="Times New Roman"/>
                <a:cs typeface="Times New Roman"/>
                <a:sym typeface="Times New Roman"/>
              </a:rPr>
              <a:t>the request contains bad syntax or cannot be fulfilled</a:t>
            </a:r>
            <a:endParaRPr/>
          </a:p>
          <a:p>
            <a:pPr indent="-457200" lvl="0" marL="457200" marR="0" rtl="0" algn="just">
              <a:lnSpc>
                <a:spcPct val="100000"/>
              </a:lnSpc>
              <a:spcBef>
                <a:spcPts val="0"/>
              </a:spcBef>
              <a:spcAft>
                <a:spcPts val="0"/>
              </a:spcAft>
              <a:buClr>
                <a:srgbClr val="000000"/>
              </a:buClr>
              <a:buSzPts val="2400"/>
              <a:buFont typeface="Arial"/>
              <a:buAutoNum type="arabicPeriod"/>
            </a:pPr>
            <a:r>
              <a:rPr b="1" i="1" lang="en-US" sz="2400" u="none" cap="none" strike="noStrike">
                <a:solidFill>
                  <a:srgbClr val="002060"/>
                </a:solidFill>
                <a:latin typeface="Times New Roman"/>
                <a:ea typeface="Times New Roman"/>
                <a:cs typeface="Times New Roman"/>
                <a:sym typeface="Times New Roman"/>
              </a:rPr>
              <a:t>5xx: </a:t>
            </a:r>
            <a:r>
              <a:rPr b="1" i="1" lang="en-US" sz="2400" u="none" cap="none" strike="noStrike">
                <a:solidFill>
                  <a:srgbClr val="C00000"/>
                </a:solidFill>
                <a:latin typeface="Times New Roman"/>
                <a:ea typeface="Times New Roman"/>
                <a:cs typeface="Times New Roman"/>
                <a:sym typeface="Times New Roman"/>
              </a:rPr>
              <a:t>server error – </a:t>
            </a:r>
            <a:r>
              <a:rPr b="0" i="0" lang="en-US" sz="2400" u="none" cap="none" strike="noStrike">
                <a:solidFill>
                  <a:srgbClr val="202122"/>
                </a:solidFill>
                <a:latin typeface="Times New Roman"/>
                <a:ea typeface="Times New Roman"/>
                <a:cs typeface="Times New Roman"/>
                <a:sym typeface="Times New Roman"/>
              </a:rPr>
              <a:t>the server failed to fulfil an apparently valid request</a:t>
            </a:r>
            <a:endParaRPr b="0" i="0" sz="2000" u="none" cap="none" strike="noStrike">
              <a:solidFill>
                <a:srgbClr val="202122"/>
              </a:solidFill>
              <a:latin typeface="Times New Roman"/>
              <a:ea typeface="Times New Roman"/>
              <a:cs typeface="Times New Roman"/>
              <a:sym typeface="Times New Roman"/>
            </a:endParaRPr>
          </a:p>
        </p:txBody>
      </p:sp>
      <p:sp>
        <p:nvSpPr>
          <p:cNvPr id="346" name="Google Shape;346;p15"/>
          <p:cNvSpPr txBox="1"/>
          <p:nvPr/>
        </p:nvSpPr>
        <p:spPr>
          <a:xfrm>
            <a:off x="865563" y="151244"/>
            <a:ext cx="7543800" cy="420967"/>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chemeClr val="dk2"/>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rPr b="1" i="0" lang="en-US" sz="3200" u="none" cap="none" strike="noStrike">
                <a:solidFill>
                  <a:schemeClr val="dk2"/>
                </a:solidFill>
                <a:latin typeface="Times New Roman"/>
                <a:ea typeface="Times New Roman"/>
                <a:cs typeface="Times New Roman"/>
                <a:sym typeface="Times New Roman"/>
              </a:rPr>
              <a:t>HTTP status code response groups   cont</a:t>
            </a:r>
            <a:endParaRPr b="1" i="0" sz="3200" u="none" cap="none" strike="noStrike">
              <a:solidFill>
                <a:schemeClr val="dk2"/>
              </a:solidFill>
              <a:latin typeface="Times New Roman"/>
              <a:ea typeface="Times New Roman"/>
              <a:cs typeface="Times New Roman"/>
              <a:sym typeface="Times New Roman"/>
            </a:endParaRPr>
          </a:p>
        </p:txBody>
      </p:sp>
      <p:cxnSp>
        <p:nvCxnSpPr>
          <p:cNvPr id="347" name="Google Shape;347;p1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48" name="Google Shape;348;p1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49" name="Google Shape;349;p1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50" name="Google Shape;350;p1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51" name="Google Shape;351;p1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352" name="Google Shape;352;p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353" name="Google Shape;353;p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361" name="Google Shape;361;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362" name="Google Shape;362;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63" name="Google Shape;363;p16"/>
          <p:cNvSpPr txBox="1"/>
          <p:nvPr>
            <p:ph idx="4294967295" type="title"/>
          </p:nvPr>
        </p:nvSpPr>
        <p:spPr>
          <a:xfrm>
            <a:off x="624155" y="239900"/>
            <a:ext cx="9126970" cy="35271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2300">
                <a:solidFill>
                  <a:schemeClr val="dk2"/>
                </a:solidFill>
                <a:latin typeface="Times New Roman"/>
                <a:ea typeface="Times New Roman"/>
                <a:cs typeface="Times New Roman"/>
                <a:sym typeface="Times New Roman"/>
              </a:rPr>
              <a:t>Difference between HTTP </a:t>
            </a:r>
            <a:r>
              <a:rPr b="1" lang="en-US" sz="2300">
                <a:solidFill>
                  <a:srgbClr val="C00000"/>
                </a:solidFill>
                <a:latin typeface="Times New Roman"/>
                <a:ea typeface="Times New Roman"/>
                <a:cs typeface="Times New Roman"/>
                <a:sym typeface="Times New Roman"/>
              </a:rPr>
              <a:t>non-persistent and persistent connection</a:t>
            </a:r>
            <a:endParaRPr b="1" sz="2300">
              <a:solidFill>
                <a:srgbClr val="C00000"/>
              </a:solidFill>
              <a:latin typeface="Times New Roman"/>
              <a:ea typeface="Times New Roman"/>
              <a:cs typeface="Times New Roman"/>
              <a:sym typeface="Times New Roman"/>
            </a:endParaRPr>
          </a:p>
        </p:txBody>
      </p:sp>
      <p:graphicFrame>
        <p:nvGraphicFramePr>
          <p:cNvPr id="364" name="Google Shape;364;p16"/>
          <p:cNvGraphicFramePr/>
          <p:nvPr/>
        </p:nvGraphicFramePr>
        <p:xfrm>
          <a:off x="708420" y="803494"/>
          <a:ext cx="3000000" cy="3000000"/>
        </p:xfrm>
        <a:graphic>
          <a:graphicData uri="http://schemas.openxmlformats.org/drawingml/2006/table">
            <a:tbl>
              <a:tblPr>
                <a:noFill/>
                <a:tableStyleId>{C23EDFA9-117F-48A5-9EB0-8875882754BE}</a:tableStyleId>
              </a:tblPr>
              <a:tblGrid>
                <a:gridCol w="4403900"/>
                <a:gridCol w="3763350"/>
              </a:tblGrid>
              <a:tr h="2721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Non-persistent Connection</a:t>
                      </a:r>
                      <a:endParaRPr sz="11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Persistent Connection</a:t>
                      </a:r>
                      <a:endParaRPr b="1"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E4A8"/>
                    </a:solidFill>
                  </a:tcPr>
                </a:tc>
              </a:tr>
              <a:tr h="519750">
                <a:tc>
                  <a:txBody>
                    <a:bodyPr/>
                    <a:lstStyle/>
                    <a:p>
                      <a:pPr indent="0" lvl="0" marL="0" marR="0" rtl="0" algn="l">
                        <a:lnSpc>
                          <a:spcPct val="115000"/>
                        </a:lnSpc>
                        <a:spcBef>
                          <a:spcPts val="0"/>
                        </a:spcBef>
                        <a:spcAft>
                          <a:spcPts val="0"/>
                        </a:spcAft>
                        <a:buClr>
                          <a:srgbClr val="000000"/>
                        </a:buClr>
                        <a:buSzPts val="1800"/>
                        <a:buFont typeface="Calibri"/>
                        <a:buNone/>
                      </a:pPr>
                      <a:r>
                        <a:rPr lang="en-US" sz="1600" u="none" cap="none" strike="noStrike">
                          <a:latin typeface="Times New Roman"/>
                          <a:ea typeface="Times New Roman"/>
                          <a:cs typeface="Times New Roman"/>
                          <a:sym typeface="Times New Roman"/>
                        </a:rPr>
                        <a:t>In a non-persistent connection, one TCP connection </a:t>
                      </a:r>
                      <a:r>
                        <a:rPr b="1" lang="en-US" sz="1600" u="none" cap="none" strike="noStrike">
                          <a:solidFill>
                            <a:srgbClr val="C00000"/>
                          </a:solidFill>
                          <a:latin typeface="Times New Roman"/>
                          <a:ea typeface="Times New Roman"/>
                          <a:cs typeface="Times New Roman"/>
                          <a:sym typeface="Times New Roman"/>
                        </a:rPr>
                        <a:t>is made for each request/response.</a:t>
                      </a:r>
                      <a:endParaRPr b="1" sz="1600" u="none" cap="none" strike="noStrike">
                        <a:solidFill>
                          <a:srgbClr val="C00000"/>
                        </a:solidFill>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server leaves the connection open for more requests after sending a response.</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843575">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C00000"/>
                          </a:solidFill>
                          <a:latin typeface="Times New Roman"/>
                          <a:ea typeface="Times New Roman"/>
                          <a:cs typeface="Times New Roman"/>
                          <a:sym typeface="Times New Roman"/>
                        </a:rPr>
                        <a:t>HTTP version 1.0. </a:t>
                      </a:r>
                      <a:r>
                        <a:rPr lang="en-US" sz="1600" u="none" cap="none" strike="noStrike">
                          <a:latin typeface="Times New Roman"/>
                          <a:ea typeface="Times New Roman"/>
                          <a:cs typeface="Times New Roman"/>
                          <a:sym typeface="Times New Roman"/>
                        </a:rPr>
                        <a:t>The client opens a TCP connection and sends a request.</a:t>
                      </a:r>
                      <a:endParaRPr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server sends the response and closes the connection.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solidFill>
                            <a:srgbClr val="C00000"/>
                          </a:solidFill>
                          <a:latin typeface="Times New Roman"/>
                          <a:ea typeface="Times New Roman"/>
                          <a:cs typeface="Times New Roman"/>
                          <a:sym typeface="Times New Roman"/>
                        </a:rPr>
                        <a:t>HTTP version 1.1 </a:t>
                      </a:r>
                      <a:r>
                        <a:rPr lang="en-US" sz="1600" u="none" cap="none" strike="noStrike">
                          <a:latin typeface="Times New Roman"/>
                          <a:ea typeface="Times New Roman"/>
                          <a:cs typeface="Times New Roman"/>
                          <a:sym typeface="Times New Roman"/>
                        </a:rPr>
                        <a:t>specifies a persistent connection by default.</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AF1"/>
                    </a:solidFill>
                  </a:tcPr>
                </a:tc>
              </a:tr>
              <a:tr h="8721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client reads the data until it encounters an end-of-file marker; it then closes the Connection.</a:t>
                      </a:r>
                      <a:endParaRPr/>
                    </a:p>
                    <a:p>
                      <a:pPr indent="0" lvl="0" marL="0" marR="0" rtl="0" algn="l">
                        <a:lnSpc>
                          <a:spcPct val="115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Server can close the connection at the request of a client or if a time-out has been</a:t>
                      </a:r>
                      <a:endParaRPr sz="1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reached.</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r h="654100">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Ex. </a:t>
                      </a:r>
                      <a:r>
                        <a:rPr b="1" lang="en-US" sz="1600" u="none" cap="none" strike="noStrike">
                          <a:solidFill>
                            <a:srgbClr val="C00000"/>
                          </a:solidFill>
                          <a:latin typeface="Times New Roman"/>
                          <a:ea typeface="Times New Roman"/>
                          <a:cs typeface="Times New Roman"/>
                          <a:sym typeface="Times New Roman"/>
                        </a:rPr>
                        <a:t>IRCTC</a:t>
                      </a:r>
                      <a:r>
                        <a:rPr lang="en-US" sz="1600" u="none" cap="none" strike="noStrike">
                          <a:latin typeface="Times New Roman"/>
                          <a:ea typeface="Times New Roman"/>
                          <a:cs typeface="Times New Roman"/>
                          <a:sym typeface="Times New Roman"/>
                        </a:rPr>
                        <a:t>, </a:t>
                      </a:r>
                      <a:r>
                        <a:rPr b="1" lang="en-US" sz="1600" u="none" cap="none" strike="noStrike">
                          <a:latin typeface="Times New Roman"/>
                          <a:ea typeface="Times New Roman"/>
                          <a:cs typeface="Times New Roman"/>
                          <a:sym typeface="Times New Roman"/>
                        </a:rPr>
                        <a:t>Banking</a:t>
                      </a:r>
                      <a:r>
                        <a:rPr lang="en-US" sz="1600" u="none" cap="none" strike="noStrike">
                          <a:latin typeface="Times New Roman"/>
                          <a:ea typeface="Times New Roman"/>
                          <a:cs typeface="Times New Roman"/>
                          <a:sym typeface="Times New Roman"/>
                        </a:rPr>
                        <a:t>  (Terminate connection after closing application)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Ex. Gmail (connection Remain present even closing application)</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F5E1"/>
                    </a:solidFill>
                  </a:tcPr>
                </a:tc>
              </a:tr>
            </a:tbl>
          </a:graphicData>
        </a:graphic>
      </p:graphicFrame>
      <p:cxnSp>
        <p:nvCxnSpPr>
          <p:cNvPr id="365" name="Google Shape;365;p1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66" name="Google Shape;366;p1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67" name="Google Shape;367;p1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68" name="Google Shape;368;p1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69" name="Google Shape;369;p1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377" name="Google Shape;377;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378" name="Google Shape;378;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79" name="Google Shape;379;p17"/>
          <p:cNvSpPr txBox="1"/>
          <p:nvPr>
            <p:ph idx="4294967295" type="title"/>
          </p:nvPr>
        </p:nvSpPr>
        <p:spPr>
          <a:xfrm>
            <a:off x="1179311" y="9798"/>
            <a:ext cx="7543800" cy="5857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HTTP connections and requests</a:t>
            </a:r>
            <a:endParaRPr b="1" sz="3200">
              <a:solidFill>
                <a:schemeClr val="dk2"/>
              </a:solidFill>
              <a:latin typeface="Times New Roman"/>
              <a:ea typeface="Times New Roman"/>
              <a:cs typeface="Times New Roman"/>
              <a:sym typeface="Times New Roman"/>
            </a:endParaRPr>
          </a:p>
        </p:txBody>
      </p:sp>
      <p:pic>
        <p:nvPicPr>
          <p:cNvPr id="380" name="Google Shape;380;p17"/>
          <p:cNvPicPr preferRelativeResize="0"/>
          <p:nvPr/>
        </p:nvPicPr>
        <p:blipFill rotWithShape="1">
          <a:blip r:embed="rId3">
            <a:alphaModFix/>
          </a:blip>
          <a:srcRect b="0" l="0" r="0" t="0"/>
          <a:stretch/>
        </p:blipFill>
        <p:spPr>
          <a:xfrm>
            <a:off x="1423418" y="947095"/>
            <a:ext cx="5292900" cy="2881071"/>
          </a:xfrm>
          <a:prstGeom prst="rect">
            <a:avLst/>
          </a:prstGeom>
          <a:noFill/>
          <a:ln>
            <a:noFill/>
          </a:ln>
        </p:spPr>
      </p:pic>
      <p:sp>
        <p:nvSpPr>
          <p:cNvPr id="381" name="Google Shape;381;p17"/>
          <p:cNvSpPr txBox="1"/>
          <p:nvPr/>
        </p:nvSpPr>
        <p:spPr>
          <a:xfrm>
            <a:off x="994020" y="3798429"/>
            <a:ext cx="7825200" cy="104641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HTTP with </a:t>
            </a:r>
            <a:r>
              <a:rPr b="1" i="0" lang="en-US" sz="1400" u="none" cap="none" strike="noStrike">
                <a:solidFill>
                  <a:srgbClr val="C00000"/>
                </a:solidFill>
                <a:latin typeface="Times New Roman"/>
                <a:ea typeface="Times New Roman"/>
                <a:cs typeface="Times New Roman"/>
                <a:sym typeface="Times New Roman"/>
              </a:rPr>
              <a:t>(a) Multiple connections and sequential requests.</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a:t>
            </a:r>
            <a:r>
              <a:rPr b="1" i="0" lang="en-US" sz="1400" u="none" cap="none" strike="noStrike">
                <a:solidFill>
                  <a:srgbClr val="C00000"/>
                </a:solidFill>
                <a:latin typeface="Times New Roman"/>
                <a:ea typeface="Times New Roman"/>
                <a:cs typeface="Times New Roman"/>
                <a:sym typeface="Times New Roman"/>
              </a:rPr>
              <a:t>(b) A persistent connection and sequential requests. </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00000"/>
                </a:solidFill>
                <a:latin typeface="Times New Roman"/>
                <a:ea typeface="Times New Roman"/>
                <a:cs typeface="Times New Roman"/>
                <a:sym typeface="Times New Roman"/>
              </a:rPr>
              <a:t>                                 (c) A persistent connection and pipelined requests.</a:t>
            </a:r>
            <a:endParaRPr b="1" i="0" sz="1400" u="none" cap="none" strike="noStrike">
              <a:solidFill>
                <a:srgbClr val="C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cxnSp>
        <p:nvCxnSpPr>
          <p:cNvPr id="382" name="Google Shape;382;p1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383" name="Google Shape;383;p1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384" name="Google Shape;384;p1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385" name="Google Shape;385;p1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386" name="Google Shape;386;p1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394" name="Google Shape;394;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395" name="Google Shape;395;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396" name="Google Shape;396;p18"/>
          <p:cNvSpPr txBox="1"/>
          <p:nvPr>
            <p:ph idx="4294967295" type="title"/>
          </p:nvPr>
        </p:nvSpPr>
        <p:spPr>
          <a:xfrm>
            <a:off x="1600200" y="-95250"/>
            <a:ext cx="7543800" cy="7493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HTTP Message Headers</a:t>
            </a:r>
            <a:endParaRPr b="1" sz="3200">
              <a:solidFill>
                <a:schemeClr val="dk2"/>
              </a:solidFill>
              <a:latin typeface="Times New Roman"/>
              <a:ea typeface="Times New Roman"/>
              <a:cs typeface="Times New Roman"/>
              <a:sym typeface="Times New Roman"/>
            </a:endParaRPr>
          </a:p>
        </p:txBody>
      </p:sp>
      <p:sp>
        <p:nvSpPr>
          <p:cNvPr id="397" name="Google Shape;397;p18"/>
          <p:cNvSpPr txBox="1"/>
          <p:nvPr/>
        </p:nvSpPr>
        <p:spPr>
          <a:xfrm>
            <a:off x="304725" y="4213650"/>
            <a:ext cx="78252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Some </a:t>
            </a:r>
            <a:r>
              <a:rPr b="0" i="0" lang="en-US" sz="1500" u="none" cap="none" strike="noStrike">
                <a:solidFill>
                  <a:srgbClr val="002060"/>
                </a:solidFill>
                <a:latin typeface="Times New Roman"/>
                <a:ea typeface="Times New Roman"/>
                <a:cs typeface="Times New Roman"/>
                <a:sym typeface="Times New Roman"/>
              </a:rPr>
              <a:t>HTTP message headers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398" name="Google Shape;398;p18"/>
          <p:cNvPicPr preferRelativeResize="0"/>
          <p:nvPr/>
        </p:nvPicPr>
        <p:blipFill rotWithShape="1">
          <a:blip r:embed="rId3">
            <a:alphaModFix/>
          </a:blip>
          <a:srcRect b="0" l="0" r="0" t="0"/>
          <a:stretch/>
        </p:blipFill>
        <p:spPr>
          <a:xfrm>
            <a:off x="1130497" y="1599851"/>
            <a:ext cx="6454250" cy="2613799"/>
          </a:xfrm>
          <a:prstGeom prst="rect">
            <a:avLst/>
          </a:prstGeom>
          <a:noFill/>
          <a:ln>
            <a:noFill/>
          </a:ln>
        </p:spPr>
      </p:pic>
      <p:sp>
        <p:nvSpPr>
          <p:cNvPr id="399" name="Google Shape;399;p18"/>
          <p:cNvSpPr/>
          <p:nvPr/>
        </p:nvSpPr>
        <p:spPr>
          <a:xfrm>
            <a:off x="591145" y="751646"/>
            <a:ext cx="808204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02122"/>
                </a:solidFill>
                <a:latin typeface="Times New Roman"/>
                <a:ea typeface="Times New Roman"/>
                <a:cs typeface="Times New Roman"/>
                <a:sym typeface="Times New Roman"/>
              </a:rPr>
              <a:t>HTTP header fields</a:t>
            </a:r>
            <a:r>
              <a:rPr b="0" i="0" lang="en-US" sz="1600" u="none" cap="none" strike="noStrike">
                <a:solidFill>
                  <a:srgbClr val="202122"/>
                </a:solidFill>
                <a:latin typeface="Times New Roman"/>
                <a:ea typeface="Times New Roman"/>
                <a:cs typeface="Times New Roman"/>
                <a:sym typeface="Times New Roman"/>
              </a:rPr>
              <a:t> are a list of </a:t>
            </a:r>
            <a:r>
              <a:rPr b="0" i="0" lang="en-US" sz="1600" u="none" cap="none" strike="noStrike">
                <a:solidFill>
                  <a:srgbClr val="0645AD"/>
                </a:solidFill>
                <a:latin typeface="Times New Roman"/>
                <a:ea typeface="Times New Roman"/>
                <a:cs typeface="Times New Roman"/>
                <a:sym typeface="Times New Roman"/>
              </a:rPr>
              <a:t>strings</a:t>
            </a:r>
            <a:r>
              <a:rPr b="0" i="0" lang="en-US" sz="1600" u="none" cap="none" strike="noStrike">
                <a:solidFill>
                  <a:srgbClr val="202122"/>
                </a:solidFill>
                <a:latin typeface="Times New Roman"/>
                <a:ea typeface="Times New Roman"/>
                <a:cs typeface="Times New Roman"/>
                <a:sym typeface="Times New Roman"/>
              </a:rPr>
              <a:t> sent and received by both the client program and server on every HTTP request and response. These headers are usually invisible to the </a:t>
            </a:r>
            <a:r>
              <a:rPr b="0" i="0" lang="en-US" sz="1600" u="none" cap="none" strike="noStrike">
                <a:solidFill>
                  <a:srgbClr val="0645AD"/>
                </a:solidFill>
                <a:latin typeface="Times New Roman"/>
                <a:ea typeface="Times New Roman"/>
                <a:cs typeface="Times New Roman"/>
                <a:sym typeface="Times New Roman"/>
              </a:rPr>
              <a:t>end-user</a:t>
            </a:r>
            <a:r>
              <a:rPr b="0" i="0" lang="en-US" sz="1600" u="none" cap="none" strike="noStrike">
                <a:solidFill>
                  <a:srgbClr val="202122"/>
                </a:solidFill>
                <a:latin typeface="Times New Roman"/>
                <a:ea typeface="Times New Roman"/>
                <a:cs typeface="Times New Roman"/>
                <a:sym typeface="Times New Roman"/>
              </a:rPr>
              <a:t> and are only processed or </a:t>
            </a:r>
            <a:r>
              <a:rPr b="0" i="0" lang="en-US" sz="1600" u="none" cap="none" strike="noStrike">
                <a:solidFill>
                  <a:srgbClr val="0645AD"/>
                </a:solidFill>
                <a:latin typeface="Times New Roman"/>
                <a:ea typeface="Times New Roman"/>
                <a:cs typeface="Times New Roman"/>
                <a:sym typeface="Times New Roman"/>
              </a:rPr>
              <a:t>logged</a:t>
            </a:r>
            <a:r>
              <a:rPr b="0" i="0" lang="en-US" sz="1600" u="none" cap="none" strike="noStrike">
                <a:solidFill>
                  <a:srgbClr val="202122"/>
                </a:solidFill>
                <a:latin typeface="Times New Roman"/>
                <a:ea typeface="Times New Roman"/>
                <a:cs typeface="Times New Roman"/>
                <a:sym typeface="Times New Roman"/>
              </a:rPr>
              <a:t> by the server and client applications. </a:t>
            </a:r>
            <a:endParaRPr b="0" i="0" sz="1600" u="none" cap="none" strike="noStrike">
              <a:solidFill>
                <a:srgbClr val="000000"/>
              </a:solidFill>
              <a:latin typeface="Times New Roman"/>
              <a:ea typeface="Times New Roman"/>
              <a:cs typeface="Times New Roman"/>
              <a:sym typeface="Times New Roman"/>
            </a:endParaRPr>
          </a:p>
        </p:txBody>
      </p:sp>
      <p:cxnSp>
        <p:nvCxnSpPr>
          <p:cNvPr id="400" name="Google Shape;400;p1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01" name="Google Shape;401;p1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02" name="Google Shape;402;p1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03" name="Google Shape;403;p1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04" name="Google Shape;404;p1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412" name="Google Shape;412;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413" name="Google Shape;413;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14" name="Google Shape;414;p19"/>
          <p:cNvSpPr txBox="1"/>
          <p:nvPr>
            <p:ph idx="4294967295" type="title"/>
          </p:nvPr>
        </p:nvSpPr>
        <p:spPr>
          <a:xfrm>
            <a:off x="1600200" y="214313"/>
            <a:ext cx="7543800" cy="4714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HTTP message headers</a:t>
            </a:r>
            <a:endParaRPr b="1" sz="3200">
              <a:solidFill>
                <a:schemeClr val="dk1"/>
              </a:solidFill>
              <a:latin typeface="Times New Roman"/>
              <a:ea typeface="Times New Roman"/>
              <a:cs typeface="Times New Roman"/>
              <a:sym typeface="Times New Roman"/>
            </a:endParaRPr>
          </a:p>
        </p:txBody>
      </p:sp>
      <p:sp>
        <p:nvSpPr>
          <p:cNvPr id="415" name="Google Shape;415;p19"/>
          <p:cNvSpPr txBox="1"/>
          <p:nvPr/>
        </p:nvSpPr>
        <p:spPr>
          <a:xfrm>
            <a:off x="275350" y="4347925"/>
            <a:ext cx="78252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Figure : Some </a:t>
            </a:r>
            <a:r>
              <a:rPr b="0" i="0" lang="en-US" sz="1500" u="none" cap="none" strike="noStrike">
                <a:solidFill>
                  <a:srgbClr val="002060"/>
                </a:solidFill>
                <a:latin typeface="Times New Roman"/>
                <a:ea typeface="Times New Roman"/>
                <a:cs typeface="Times New Roman"/>
                <a:sym typeface="Times New Roman"/>
              </a:rPr>
              <a:t>HTTP message headers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6" name="Google Shape;416;p19"/>
          <p:cNvPicPr preferRelativeResize="0"/>
          <p:nvPr/>
        </p:nvPicPr>
        <p:blipFill rotWithShape="1">
          <a:blip r:embed="rId3">
            <a:alphaModFix/>
          </a:blip>
          <a:srcRect b="0" l="0" r="0" t="0"/>
          <a:stretch/>
        </p:blipFill>
        <p:spPr>
          <a:xfrm>
            <a:off x="1110090" y="844402"/>
            <a:ext cx="6926199" cy="3363965"/>
          </a:xfrm>
          <a:prstGeom prst="rect">
            <a:avLst/>
          </a:prstGeom>
          <a:noFill/>
          <a:ln>
            <a:noFill/>
          </a:ln>
        </p:spPr>
      </p:pic>
      <p:cxnSp>
        <p:nvCxnSpPr>
          <p:cNvPr id="417" name="Google Shape;417;p1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18" name="Google Shape;418;p1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19" name="Google Shape;419;p1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20" name="Google Shape;420;p1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21" name="Google Shape;421;p1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9" name="Google Shape;119;p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0" name="Google Shape;120;p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1" name="Google Shape;121;p2"/>
          <p:cNvSpPr/>
          <p:nvPr/>
        </p:nvSpPr>
        <p:spPr>
          <a:xfrm>
            <a:off x="1135225" y="1642423"/>
            <a:ext cx="6876000" cy="9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3F3F3F"/>
                </a:solidFill>
                <a:latin typeface="Times New Roman"/>
                <a:ea typeface="Times New Roman"/>
                <a:cs typeface="Times New Roman"/>
                <a:sym typeface="Times New Roman"/>
              </a:rPr>
              <a:t>Unit V : Application Layer</a:t>
            </a:r>
            <a:endParaRPr b="0" i="0" sz="3600" u="none" cap="none" strike="noStrike">
              <a:solidFill>
                <a:srgbClr val="000000"/>
              </a:solidFill>
              <a:latin typeface="Times New Roman"/>
              <a:ea typeface="Times New Roman"/>
              <a:cs typeface="Times New Roman"/>
              <a:sym typeface="Times New Roman"/>
            </a:endParaRPr>
          </a:p>
        </p:txBody>
      </p:sp>
      <p:cxnSp>
        <p:nvCxnSpPr>
          <p:cNvPr id="122" name="Google Shape;122;p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3" name="Google Shape;123;p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4" name="Google Shape;124;p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5" name="Google Shape;125;p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6" name="Google Shape;126;p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429" name="Google Shape;429;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430" name="Google Shape;430;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31" name="Google Shape;431;p20"/>
          <p:cNvSpPr txBox="1"/>
          <p:nvPr>
            <p:ph idx="4294967295" type="title"/>
          </p:nvPr>
        </p:nvSpPr>
        <p:spPr>
          <a:xfrm>
            <a:off x="1600200" y="127000"/>
            <a:ext cx="7543800" cy="55403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b="1" lang="en-US" sz="3200">
                <a:solidFill>
                  <a:srgbClr val="C00000"/>
                </a:solidFill>
                <a:latin typeface="Times New Roman"/>
                <a:ea typeface="Times New Roman"/>
                <a:cs typeface="Times New Roman"/>
                <a:sym typeface="Times New Roman"/>
              </a:rPr>
              <a:t>HTTP Caching</a:t>
            </a:r>
            <a:endParaRPr b="1" sz="3200">
              <a:solidFill>
                <a:srgbClr val="C00000"/>
              </a:solidFill>
              <a:latin typeface="Times New Roman"/>
              <a:ea typeface="Times New Roman"/>
              <a:cs typeface="Times New Roman"/>
              <a:sym typeface="Times New Roman"/>
            </a:endParaRPr>
          </a:p>
        </p:txBody>
      </p:sp>
      <p:sp>
        <p:nvSpPr>
          <p:cNvPr id="432" name="Google Shape;432;p20"/>
          <p:cNvSpPr txBox="1"/>
          <p:nvPr/>
        </p:nvSpPr>
        <p:spPr>
          <a:xfrm>
            <a:off x="659400" y="4246774"/>
            <a:ext cx="7825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a:t>
            </a:r>
            <a:r>
              <a:rPr b="0" i="0" lang="en-US" sz="1500" u="none" cap="none" strike="noStrike">
                <a:solidFill>
                  <a:srgbClr val="002060"/>
                </a:solidFill>
                <a:latin typeface="Times New Roman"/>
                <a:ea typeface="Times New Roman"/>
                <a:cs typeface="Times New Roman"/>
                <a:sym typeface="Times New Roman"/>
              </a:rPr>
              <a:t>HTTP caching</a:t>
            </a:r>
            <a:endParaRPr b="0" i="0" sz="1400" u="none" cap="none" strike="noStrike">
              <a:solidFill>
                <a:srgbClr val="000000"/>
              </a:solidFill>
              <a:latin typeface="Times New Roman"/>
              <a:ea typeface="Times New Roman"/>
              <a:cs typeface="Times New Roman"/>
              <a:sym typeface="Times New Roman"/>
            </a:endParaRPr>
          </a:p>
        </p:txBody>
      </p:sp>
      <p:pic>
        <p:nvPicPr>
          <p:cNvPr id="433" name="Google Shape;433;p20"/>
          <p:cNvPicPr preferRelativeResize="0"/>
          <p:nvPr/>
        </p:nvPicPr>
        <p:blipFill rotWithShape="1">
          <a:blip r:embed="rId3">
            <a:alphaModFix/>
          </a:blip>
          <a:srcRect b="0" l="0" r="0" t="0"/>
          <a:stretch/>
        </p:blipFill>
        <p:spPr>
          <a:xfrm>
            <a:off x="659400" y="2725638"/>
            <a:ext cx="8253924" cy="1521135"/>
          </a:xfrm>
          <a:prstGeom prst="rect">
            <a:avLst/>
          </a:prstGeom>
          <a:noFill/>
          <a:ln>
            <a:noFill/>
          </a:ln>
        </p:spPr>
      </p:pic>
      <p:sp>
        <p:nvSpPr>
          <p:cNvPr id="434" name="Google Shape;434;p20"/>
          <p:cNvSpPr/>
          <p:nvPr/>
        </p:nvSpPr>
        <p:spPr>
          <a:xfrm>
            <a:off x="634325" y="767056"/>
            <a:ext cx="843784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02124"/>
                </a:solidFill>
                <a:latin typeface="Times New Roman"/>
                <a:ea typeface="Times New Roman"/>
                <a:cs typeface="Times New Roman"/>
                <a:sym typeface="Times New Roman"/>
              </a:rPr>
              <a:t>Caching is a technique that </a:t>
            </a:r>
            <a:r>
              <a:rPr b="1" i="0" lang="en-US" sz="1800" u="none" cap="none" strike="noStrike">
                <a:solidFill>
                  <a:srgbClr val="202124"/>
                </a:solidFill>
                <a:latin typeface="Times New Roman"/>
                <a:ea typeface="Times New Roman"/>
                <a:cs typeface="Times New Roman"/>
                <a:sym typeface="Times New Roman"/>
              </a:rPr>
              <a:t>stores a copy of a given resource and serves it back when requested</a:t>
            </a:r>
            <a:r>
              <a:rPr b="0" i="0" lang="en-US" sz="1800" u="none" cap="none" strike="noStrike">
                <a:solidFill>
                  <a:srgbClr val="202124"/>
                </a:solidFill>
                <a:latin typeface="Times New Roman"/>
                <a:ea typeface="Times New Roman"/>
                <a:cs typeface="Times New Roman"/>
                <a:sym typeface="Times New Roman"/>
              </a:rPr>
              <a:t>. When a web cache has a requested resource in its store, it intercepts the request and returns a copy of the stored resource instead of redownloading the resource from the originating server.</a:t>
            </a:r>
            <a:endParaRPr b="0" i="0" sz="1800" u="none" cap="none" strike="noStrike">
              <a:solidFill>
                <a:srgbClr val="000000"/>
              </a:solidFill>
              <a:latin typeface="Times New Roman"/>
              <a:ea typeface="Times New Roman"/>
              <a:cs typeface="Times New Roman"/>
              <a:sym typeface="Times New Roman"/>
            </a:endParaRPr>
          </a:p>
        </p:txBody>
      </p:sp>
      <p:sp>
        <p:nvSpPr>
          <p:cNvPr id="435" name="Google Shape;435;p20"/>
          <p:cNvSpPr/>
          <p:nvPr/>
        </p:nvSpPr>
        <p:spPr>
          <a:xfrm>
            <a:off x="655817" y="2012595"/>
            <a:ext cx="84804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The </a:t>
            </a:r>
            <a:r>
              <a:rPr b="1" i="0" lang="en-US" sz="1600" u="none" cap="none" strike="noStrike">
                <a:solidFill>
                  <a:schemeClr val="dk1"/>
                </a:solidFill>
                <a:latin typeface="Times New Roman"/>
                <a:ea typeface="Times New Roman"/>
                <a:cs typeface="Times New Roman"/>
                <a:sym typeface="Times New Roman"/>
              </a:rPr>
              <a:t>HTTP Cache</a:t>
            </a:r>
            <a:r>
              <a:rPr b="0" i="0" lang="en-US" sz="1600" u="none" cap="none" strike="noStrike">
                <a:solidFill>
                  <a:schemeClr val="dk1"/>
                </a:solidFill>
                <a:latin typeface="Times New Roman"/>
                <a:ea typeface="Times New Roman"/>
                <a:cs typeface="Times New Roman"/>
                <a:sym typeface="Times New Roman"/>
              </a:rPr>
              <a:t> is an effective way to improve load performance because it reduces unnecessary network requests.</a:t>
            </a:r>
            <a:endParaRPr b="0" i="0" sz="1600" u="none" cap="none" strike="noStrike">
              <a:solidFill>
                <a:schemeClr val="dk1"/>
              </a:solidFill>
              <a:latin typeface="Times New Roman"/>
              <a:ea typeface="Times New Roman"/>
              <a:cs typeface="Times New Roman"/>
              <a:sym typeface="Times New Roman"/>
            </a:endParaRPr>
          </a:p>
        </p:txBody>
      </p:sp>
      <p:cxnSp>
        <p:nvCxnSpPr>
          <p:cNvPr id="436" name="Google Shape;436;p2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37" name="Google Shape;437;p2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38" name="Google Shape;438;p2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39" name="Google Shape;439;p2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40" name="Google Shape;440;p2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1"/>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sz="900">
                <a:latin typeface="Times New Roman"/>
                <a:ea typeface="Times New Roman"/>
                <a:cs typeface="Times New Roman"/>
                <a:sym typeface="Times New Roman"/>
              </a:rPr>
              <a:t>11/18/2022</a:t>
            </a:r>
            <a:endParaRPr sz="900">
              <a:latin typeface="Times New Roman"/>
              <a:ea typeface="Times New Roman"/>
              <a:cs typeface="Times New Roman"/>
              <a:sym typeface="Times New Roman"/>
            </a:endParaRPr>
          </a:p>
        </p:txBody>
      </p:sp>
      <p:sp>
        <p:nvSpPr>
          <p:cNvPr id="446" name="Google Shape;446;p21"/>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sz="900">
                <a:latin typeface="Times New Roman"/>
                <a:ea typeface="Times New Roman"/>
                <a:cs typeface="Times New Roman"/>
                <a:sym typeface="Times New Roman"/>
              </a:rPr>
              <a:t>Module 5              CN (CET2005B)           PPT         S3           SY BTech           2022-23</a:t>
            </a:r>
            <a:endParaRPr sz="900">
              <a:latin typeface="Times New Roman"/>
              <a:ea typeface="Times New Roman"/>
              <a:cs typeface="Times New Roman"/>
              <a:sym typeface="Times New Roman"/>
            </a:endParaRPr>
          </a:p>
        </p:txBody>
      </p:sp>
      <p:sp>
        <p:nvSpPr>
          <p:cNvPr id="447" name="Google Shape;447;p21"/>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000"/>
              <a:buNone/>
            </a:pPr>
            <a:fld id="{00000000-1234-1234-1234-123412341234}" type="slidenum">
              <a:rPr lang="en-US" sz="1000">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sp>
        <p:nvSpPr>
          <p:cNvPr id="448" name="Google Shape;448;p21"/>
          <p:cNvSpPr txBox="1"/>
          <p:nvPr>
            <p:ph idx="4294967295" type="title"/>
          </p:nvPr>
        </p:nvSpPr>
        <p:spPr>
          <a:xfrm>
            <a:off x="449463" y="-41794"/>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4400">
                <a:latin typeface="Times New Roman"/>
                <a:ea typeface="Times New Roman"/>
                <a:cs typeface="Times New Roman"/>
                <a:sym typeface="Times New Roman"/>
              </a:rPr>
              <a:t>Domain Name System (DNS)</a:t>
            </a:r>
            <a:endParaRPr sz="4400">
              <a:latin typeface="Times New Roman"/>
              <a:ea typeface="Times New Roman"/>
              <a:cs typeface="Times New Roman"/>
              <a:sym typeface="Times New Roman"/>
            </a:endParaRPr>
          </a:p>
        </p:txBody>
      </p:sp>
      <p:pic>
        <p:nvPicPr>
          <p:cNvPr id="449" name="Google Shape;449;p21"/>
          <p:cNvPicPr preferRelativeResize="0"/>
          <p:nvPr/>
        </p:nvPicPr>
        <p:blipFill rotWithShape="1">
          <a:blip r:embed="rId3">
            <a:alphaModFix/>
          </a:blip>
          <a:srcRect b="0" l="0" r="0" t="0"/>
          <a:stretch/>
        </p:blipFill>
        <p:spPr>
          <a:xfrm>
            <a:off x="1419831" y="1931434"/>
            <a:ext cx="6005513" cy="1308497"/>
          </a:xfrm>
          <a:prstGeom prst="rect">
            <a:avLst/>
          </a:prstGeom>
          <a:noFill/>
          <a:ln>
            <a:noFill/>
          </a:ln>
        </p:spPr>
      </p:pic>
      <p:pic>
        <p:nvPicPr>
          <p:cNvPr id="450" name="Google Shape;450;p21"/>
          <p:cNvPicPr preferRelativeResize="0"/>
          <p:nvPr/>
        </p:nvPicPr>
        <p:blipFill rotWithShape="1">
          <a:blip r:embed="rId4">
            <a:alphaModFix/>
          </a:blip>
          <a:srcRect b="0" l="0" r="0" t="0"/>
          <a:stretch/>
        </p:blipFill>
        <p:spPr>
          <a:xfrm>
            <a:off x="2532460" y="1221582"/>
            <a:ext cx="548878" cy="950119"/>
          </a:xfrm>
          <a:prstGeom prst="rect">
            <a:avLst/>
          </a:prstGeom>
          <a:noFill/>
          <a:ln>
            <a:noFill/>
          </a:ln>
        </p:spPr>
      </p:pic>
      <p:pic>
        <p:nvPicPr>
          <p:cNvPr id="451" name="Google Shape;451;p21"/>
          <p:cNvPicPr preferRelativeResize="0"/>
          <p:nvPr/>
        </p:nvPicPr>
        <p:blipFill rotWithShape="1">
          <a:blip r:embed="rId5">
            <a:alphaModFix/>
          </a:blip>
          <a:srcRect b="0" l="0" r="0" t="0"/>
          <a:stretch/>
        </p:blipFill>
        <p:spPr>
          <a:xfrm>
            <a:off x="3024188" y="2051448"/>
            <a:ext cx="658416" cy="406003"/>
          </a:xfrm>
          <a:prstGeom prst="rect">
            <a:avLst/>
          </a:prstGeom>
          <a:noFill/>
          <a:ln>
            <a:noFill/>
          </a:ln>
        </p:spPr>
      </p:pic>
      <p:pic>
        <p:nvPicPr>
          <p:cNvPr id="452" name="Google Shape;452;p21"/>
          <p:cNvPicPr preferRelativeResize="0"/>
          <p:nvPr/>
        </p:nvPicPr>
        <p:blipFill rotWithShape="1">
          <a:blip r:embed="rId6">
            <a:alphaModFix/>
          </a:blip>
          <a:srcRect b="0" l="0" r="0" t="0"/>
          <a:stretch/>
        </p:blipFill>
        <p:spPr>
          <a:xfrm>
            <a:off x="4173141" y="3068241"/>
            <a:ext cx="2680097" cy="475059"/>
          </a:xfrm>
          <a:prstGeom prst="rect">
            <a:avLst/>
          </a:prstGeom>
          <a:noFill/>
          <a:ln>
            <a:noFill/>
          </a:ln>
        </p:spPr>
      </p:pic>
      <p:pic>
        <p:nvPicPr>
          <p:cNvPr id="453" name="Google Shape;453;p21"/>
          <p:cNvPicPr preferRelativeResize="0"/>
          <p:nvPr/>
        </p:nvPicPr>
        <p:blipFill rotWithShape="1">
          <a:blip r:embed="rId7">
            <a:alphaModFix/>
          </a:blip>
          <a:srcRect b="0" l="0" r="0" t="0"/>
          <a:stretch/>
        </p:blipFill>
        <p:spPr>
          <a:xfrm>
            <a:off x="3709987" y="2971800"/>
            <a:ext cx="3530204" cy="856060"/>
          </a:xfrm>
          <a:prstGeom prst="rect">
            <a:avLst/>
          </a:prstGeom>
          <a:noFill/>
          <a:ln>
            <a:noFill/>
          </a:ln>
        </p:spPr>
      </p:pic>
      <p:pic>
        <p:nvPicPr>
          <p:cNvPr id="454" name="Google Shape;454;p21"/>
          <p:cNvPicPr preferRelativeResize="0"/>
          <p:nvPr/>
        </p:nvPicPr>
        <p:blipFill rotWithShape="1">
          <a:blip r:embed="rId8">
            <a:alphaModFix/>
          </a:blip>
          <a:srcRect b="0" l="0" r="0" t="0"/>
          <a:stretch/>
        </p:blipFill>
        <p:spPr>
          <a:xfrm>
            <a:off x="3019425" y="2800350"/>
            <a:ext cx="747713" cy="472679"/>
          </a:xfrm>
          <a:prstGeom prst="rect">
            <a:avLst/>
          </a:prstGeom>
          <a:noFill/>
          <a:ln>
            <a:noFill/>
          </a:ln>
        </p:spPr>
      </p:pic>
      <p:pic>
        <p:nvPicPr>
          <p:cNvPr id="455" name="Google Shape;455;p21"/>
          <p:cNvPicPr preferRelativeResize="0"/>
          <p:nvPr/>
        </p:nvPicPr>
        <p:blipFill rotWithShape="1">
          <a:blip r:embed="rId9">
            <a:alphaModFix/>
          </a:blip>
          <a:srcRect b="0" l="0" r="0" t="0"/>
          <a:stretch/>
        </p:blipFill>
        <p:spPr>
          <a:xfrm>
            <a:off x="2224088" y="3053953"/>
            <a:ext cx="1083469" cy="946547"/>
          </a:xfrm>
          <a:prstGeom prst="rect">
            <a:avLst/>
          </a:prstGeom>
          <a:noFill/>
          <a:ln>
            <a:noFill/>
          </a:ln>
        </p:spPr>
      </p:pic>
      <p:pic>
        <p:nvPicPr>
          <p:cNvPr id="456" name="Google Shape;456;p21"/>
          <p:cNvPicPr preferRelativeResize="0"/>
          <p:nvPr/>
        </p:nvPicPr>
        <p:blipFill rotWithShape="1">
          <a:blip r:embed="rId10">
            <a:alphaModFix/>
          </a:blip>
          <a:srcRect b="0" l="0" r="0" t="0"/>
          <a:stretch/>
        </p:blipFill>
        <p:spPr>
          <a:xfrm>
            <a:off x="1310878" y="832792"/>
            <a:ext cx="5724525" cy="338786"/>
          </a:xfrm>
          <a:prstGeom prst="rect">
            <a:avLst/>
          </a:prstGeom>
          <a:noFill/>
          <a:ln>
            <a:noFill/>
          </a:ln>
        </p:spPr>
      </p:pic>
      <p:sp>
        <p:nvSpPr>
          <p:cNvPr id="457" name="Google Shape;457;p21"/>
          <p:cNvSpPr/>
          <p:nvPr/>
        </p:nvSpPr>
        <p:spPr>
          <a:xfrm>
            <a:off x="5660313" y="1268019"/>
            <a:ext cx="117211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69.63.</a:t>
            </a:r>
            <a:r>
              <a:rPr b="0" i="0" lang="en-US" sz="1400" u="none" cap="none" strike="noStrike">
                <a:solidFill>
                  <a:srgbClr val="202124"/>
                </a:solidFill>
                <a:latin typeface="Times New Roman"/>
                <a:ea typeface="Times New Roman"/>
                <a:cs typeface="Times New Roman"/>
                <a:sym typeface="Times New Roman"/>
              </a:rPr>
              <a:t> </a:t>
            </a:r>
            <a:r>
              <a:rPr b="1" i="0" lang="en-US" sz="1400" u="none" cap="none" strike="noStrike">
                <a:solidFill>
                  <a:srgbClr val="202124"/>
                </a:solidFill>
                <a:latin typeface="Times New Roman"/>
                <a:ea typeface="Times New Roman"/>
                <a:cs typeface="Times New Roman"/>
                <a:sym typeface="Times New Roman"/>
              </a:rPr>
              <a:t>176.13</a:t>
            </a:r>
            <a:endParaRPr/>
          </a:p>
          <a:p>
            <a:pPr indent="0" lvl="0" marL="0" marR="0" rtl="0" algn="l">
              <a:lnSpc>
                <a:spcPct val="100000"/>
              </a:lnSpc>
              <a:spcBef>
                <a:spcPts val="0"/>
              </a:spcBef>
              <a:spcAft>
                <a:spcPts val="0"/>
              </a:spcAft>
              <a:buNone/>
            </a:pPr>
            <a:r>
              <a:t/>
            </a:r>
            <a:endParaRPr b="1" i="0" sz="1400" u="none" cap="none" strike="noStrike">
              <a:solidFill>
                <a:srgbClr val="20212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400" u="none" cap="none" strike="noStrike">
                <a:solidFill>
                  <a:srgbClr val="202124"/>
                </a:solidFill>
                <a:latin typeface="Times New Roman"/>
                <a:ea typeface="Times New Roman"/>
                <a:cs typeface="Times New Roman"/>
                <a:sym typeface="Times New Roman"/>
              </a:rPr>
              <a:t>Facebook</a:t>
            </a:r>
            <a:endParaRPr b="0" i="0" sz="1400" u="none" cap="none" strike="noStrike">
              <a:solidFill>
                <a:srgbClr val="000000"/>
              </a:solidFill>
              <a:latin typeface="Times New Roman"/>
              <a:ea typeface="Times New Roman"/>
              <a:cs typeface="Times New Roman"/>
              <a:sym typeface="Times New Roman"/>
            </a:endParaRPr>
          </a:p>
        </p:txBody>
      </p:sp>
      <p:pic>
        <p:nvPicPr>
          <p:cNvPr id="458" name="Google Shape;458;p21"/>
          <p:cNvPicPr preferRelativeResize="0"/>
          <p:nvPr/>
        </p:nvPicPr>
        <p:blipFill rotWithShape="1">
          <a:blip r:embed="rId11">
            <a:alphaModFix/>
          </a:blip>
          <a:srcRect b="0" l="0" r="0" t="0"/>
          <a:stretch/>
        </p:blipFill>
        <p:spPr>
          <a:xfrm>
            <a:off x="7663561" y="1679254"/>
            <a:ext cx="1361377" cy="2528021"/>
          </a:xfrm>
          <a:prstGeom prst="rect">
            <a:avLst/>
          </a:prstGeom>
          <a:noFill/>
          <a:ln>
            <a:noFill/>
          </a:ln>
        </p:spPr>
      </p:pic>
      <p:cxnSp>
        <p:nvCxnSpPr>
          <p:cNvPr id="459" name="Google Shape;459;p2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60" name="Google Shape;460;p2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461" name="Google Shape;461;p2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62" name="Google Shape;462;p2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63" name="Google Shape;463;p21"/>
          <p:cNvPicPr preferRelativeResize="0"/>
          <p:nvPr/>
        </p:nvPicPr>
        <p:blipFill rotWithShape="1">
          <a:blip r:embed="rId12">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2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0"/>
                                        </p:tgtEl>
                                      </p:cBhvr>
                                    </p:animEffect>
                                    <p:set>
                                      <p:cBhvr>
                                        <p:cTn dur="1" fill="hold">
                                          <p:stCondLst>
                                            <p:cond delay="500"/>
                                          </p:stCondLst>
                                        </p:cTn>
                                        <p:tgtEl>
                                          <p:spTgt spid="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2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1"/>
                                        </p:tgtEl>
                                      </p:cBhvr>
                                    </p:animEffect>
                                    <p:set>
                                      <p:cBhvr>
                                        <p:cTn dur="1" fill="hold">
                                          <p:stCondLst>
                                            <p:cond delay="500"/>
                                          </p:stCondLst>
                                        </p:cTn>
                                        <p:tgtEl>
                                          <p:spTgt spid="4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2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2"/>
                                        </p:tgtEl>
                                      </p:cBhvr>
                                    </p:animEffect>
                                    <p:set>
                                      <p:cBhvr>
                                        <p:cTn dur="1" fill="hold">
                                          <p:stCondLst>
                                            <p:cond delay="50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2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3"/>
                                        </p:tgtEl>
                                      </p:cBhvr>
                                    </p:animEffect>
                                    <p:set>
                                      <p:cBhvr>
                                        <p:cTn dur="1" fill="hold">
                                          <p:stCondLst>
                                            <p:cond delay="50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2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4"/>
                                        </p:tgtEl>
                                      </p:cBhvr>
                                    </p:animEffect>
                                    <p:set>
                                      <p:cBhvr>
                                        <p:cTn dur="1" fill="hold">
                                          <p:stCondLst>
                                            <p:cond delay="500"/>
                                          </p:stCondLst>
                                        </p:cTn>
                                        <p:tgtEl>
                                          <p:spTgt spid="4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5"/>
                                        </p:tgtEl>
                                      </p:cBhvr>
                                    </p:animEffect>
                                    <p:set>
                                      <p:cBhvr>
                                        <p:cTn dur="1" fill="hold">
                                          <p:stCondLst>
                                            <p:cond delay="500"/>
                                          </p:stCondLst>
                                        </p:cTn>
                                        <p:tgtEl>
                                          <p:spTgt spid="4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471" name="Google Shape;471;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472" name="Google Shape;472;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73" name="Google Shape;473;p22"/>
          <p:cNvSpPr txBox="1"/>
          <p:nvPr>
            <p:ph idx="4294967295" type="title"/>
          </p:nvPr>
        </p:nvSpPr>
        <p:spPr>
          <a:xfrm>
            <a:off x="1600200" y="214313"/>
            <a:ext cx="7543800" cy="533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Domain Name System (DNS) </a:t>
            </a:r>
            <a:endParaRPr b="1" sz="3200">
              <a:solidFill>
                <a:schemeClr val="dk1"/>
              </a:solidFill>
              <a:latin typeface="Times New Roman"/>
              <a:ea typeface="Times New Roman"/>
              <a:cs typeface="Times New Roman"/>
              <a:sym typeface="Times New Roman"/>
            </a:endParaRPr>
          </a:p>
        </p:txBody>
      </p:sp>
      <p:sp>
        <p:nvSpPr>
          <p:cNvPr id="474" name="Google Shape;474;p22"/>
          <p:cNvSpPr txBox="1"/>
          <p:nvPr>
            <p:ph idx="4294967295" type="body"/>
          </p:nvPr>
        </p:nvSpPr>
        <p:spPr>
          <a:xfrm>
            <a:off x="463154" y="752475"/>
            <a:ext cx="8483419" cy="3876675"/>
          </a:xfrm>
          <a:prstGeom prst="rect">
            <a:avLst/>
          </a:prstGeom>
          <a:noFill/>
          <a:ln>
            <a:noFill/>
          </a:ln>
        </p:spPr>
        <p:txBody>
          <a:bodyPr anchorCtr="0" anchor="t" bIns="34275" lIns="0" spcFirstLastPara="1" rIns="0" wrap="square" tIns="34275">
            <a:noAutofit/>
          </a:bodyPr>
          <a:lstStyle/>
          <a:p>
            <a:pPr indent="-330200" lvl="0" marL="457200" rtl="0" algn="just">
              <a:lnSpc>
                <a:spcPct val="140000"/>
              </a:lnSpc>
              <a:spcBef>
                <a:spcPts val="0"/>
              </a:spcBef>
              <a:spcAft>
                <a:spcPts val="0"/>
              </a:spcAft>
              <a:buClr>
                <a:schemeClr val="dk1"/>
              </a:buClr>
              <a:buSzPts val="1600"/>
              <a:buFont typeface="Noto Sans Symbols"/>
              <a:buChar char="⮚"/>
            </a:pPr>
            <a:r>
              <a:rPr b="1" lang="en-US" sz="1600">
                <a:solidFill>
                  <a:schemeClr val="dk1"/>
                </a:solidFill>
                <a:latin typeface="Times New Roman"/>
                <a:ea typeface="Times New Roman"/>
                <a:cs typeface="Times New Roman"/>
                <a:sym typeface="Times New Roman"/>
              </a:rPr>
              <a:t>Need for DNS:</a:t>
            </a:r>
            <a:endParaRPr sz="1600">
              <a:solidFill>
                <a:schemeClr val="dk1"/>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To identify an entity, TCP/IP protocols use the IP address, which uniquely identifies the connection of a host to the Internet. However, </a:t>
            </a:r>
            <a:r>
              <a:rPr b="1" lang="en-US" sz="1600">
                <a:solidFill>
                  <a:srgbClr val="C00000"/>
                </a:solidFill>
                <a:latin typeface="Times New Roman"/>
                <a:ea typeface="Times New Roman"/>
                <a:cs typeface="Times New Roman"/>
                <a:sym typeface="Times New Roman"/>
              </a:rPr>
              <a:t>people prefer to use names instead of numeric addresses. </a:t>
            </a:r>
            <a:r>
              <a:rPr lang="en-US" sz="1600">
                <a:solidFill>
                  <a:schemeClr val="dk1"/>
                </a:solidFill>
                <a:latin typeface="Times New Roman"/>
                <a:ea typeface="Times New Roman"/>
                <a:cs typeface="Times New Roman"/>
                <a:sym typeface="Times New Roman"/>
              </a:rPr>
              <a:t>Therefore, we need a system that can </a:t>
            </a:r>
            <a:r>
              <a:rPr b="1" lang="en-US" sz="1600">
                <a:solidFill>
                  <a:srgbClr val="002060"/>
                </a:solidFill>
                <a:latin typeface="Times New Roman"/>
                <a:ea typeface="Times New Roman"/>
                <a:cs typeface="Times New Roman"/>
                <a:sym typeface="Times New Roman"/>
              </a:rPr>
              <a:t>map a name to an address or an address to a name. (Map IP address with Domain Names)</a:t>
            </a:r>
            <a:endParaRPr b="1" sz="1600">
              <a:solidFill>
                <a:srgbClr val="002060"/>
              </a:solidFill>
              <a:latin typeface="Times New Roman"/>
              <a:ea typeface="Times New Roman"/>
              <a:cs typeface="Times New Roman"/>
              <a:sym typeface="Times New Roman"/>
            </a:endParaRPr>
          </a:p>
          <a:p>
            <a:pPr indent="-330200" lvl="0" marL="457200" rtl="0" algn="just">
              <a:lnSpc>
                <a:spcPct val="140000"/>
              </a:lnSpc>
              <a:spcBef>
                <a:spcPts val="0"/>
              </a:spcBef>
              <a:spcAft>
                <a:spcPts val="0"/>
              </a:spcAft>
              <a:buClr>
                <a:schemeClr val="dk1"/>
              </a:buClr>
              <a:buSzPts val="1600"/>
              <a:buFont typeface="Noto Sans Symbols"/>
              <a:buChar char="⮚"/>
            </a:pPr>
            <a:r>
              <a:rPr b="1" lang="en-US" sz="1600">
                <a:solidFill>
                  <a:schemeClr val="dk1"/>
                </a:solidFill>
                <a:latin typeface="Times New Roman"/>
                <a:ea typeface="Times New Roman"/>
                <a:cs typeface="Times New Roman"/>
                <a:sym typeface="Times New Roman"/>
              </a:rPr>
              <a:t>Name Space:</a:t>
            </a:r>
            <a:endParaRPr sz="1600">
              <a:solidFill>
                <a:schemeClr val="dk1"/>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To be unambiguous, the names assigned to machines must be carefully selected from a name space with complete control over the binding between the names and IP addresses. In other words, </a:t>
            </a:r>
            <a:r>
              <a:rPr b="1" lang="en-US" sz="1600">
                <a:solidFill>
                  <a:srgbClr val="C00000"/>
                </a:solidFill>
                <a:latin typeface="Times New Roman"/>
                <a:ea typeface="Times New Roman"/>
                <a:cs typeface="Times New Roman"/>
                <a:sym typeface="Times New Roman"/>
              </a:rPr>
              <a:t>the names must be unique because the addresses are unique. </a:t>
            </a:r>
            <a:endParaRPr b="1" sz="1600">
              <a:solidFill>
                <a:srgbClr val="C00000"/>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lang="en-US" sz="1600">
                <a:solidFill>
                  <a:schemeClr val="dk1"/>
                </a:solidFill>
                <a:latin typeface="Times New Roman"/>
                <a:ea typeface="Times New Roman"/>
                <a:cs typeface="Times New Roman"/>
                <a:sym typeface="Times New Roman"/>
              </a:rPr>
              <a:t>A name space that maps each address to </a:t>
            </a:r>
            <a:r>
              <a:rPr b="1" lang="en-US" sz="1600">
                <a:solidFill>
                  <a:srgbClr val="C00000"/>
                </a:solidFill>
                <a:latin typeface="Times New Roman"/>
                <a:ea typeface="Times New Roman"/>
                <a:cs typeface="Times New Roman"/>
                <a:sym typeface="Times New Roman"/>
              </a:rPr>
              <a:t>a unique name can be organized in </a:t>
            </a:r>
            <a:r>
              <a:rPr b="1" lang="en-US" sz="1800">
                <a:solidFill>
                  <a:srgbClr val="C00000"/>
                </a:solidFill>
                <a:latin typeface="Times New Roman"/>
                <a:ea typeface="Times New Roman"/>
                <a:cs typeface="Times New Roman"/>
                <a:sym typeface="Times New Roman"/>
              </a:rPr>
              <a:t>two ways: </a:t>
            </a:r>
            <a:endParaRPr b="1" sz="1800">
              <a:solidFill>
                <a:srgbClr val="C00000"/>
              </a:solidFill>
              <a:latin typeface="Times New Roman"/>
              <a:ea typeface="Times New Roman"/>
              <a:cs typeface="Times New Roman"/>
              <a:sym typeface="Times New Roman"/>
            </a:endParaRPr>
          </a:p>
          <a:p>
            <a:pPr indent="-285750" lvl="0" marL="742950" rtl="0" algn="just">
              <a:lnSpc>
                <a:spcPct val="140000"/>
              </a:lnSpc>
              <a:spcBef>
                <a:spcPts val="0"/>
              </a:spcBef>
              <a:spcAft>
                <a:spcPts val="0"/>
              </a:spcAft>
              <a:buSzPts val="852"/>
              <a:buFont typeface="Noto Sans Symbols"/>
              <a:buChar char="⮚"/>
            </a:pPr>
            <a:r>
              <a:rPr b="1" lang="en-US" sz="1800">
                <a:solidFill>
                  <a:srgbClr val="002060"/>
                </a:solidFill>
                <a:latin typeface="Times New Roman"/>
                <a:ea typeface="Times New Roman"/>
                <a:cs typeface="Times New Roman"/>
                <a:sym typeface="Times New Roman"/>
              </a:rPr>
              <a:t>Flat </a:t>
            </a:r>
            <a:r>
              <a:rPr b="1" lang="en-US" sz="1800">
                <a:solidFill>
                  <a:srgbClr val="C00000"/>
                </a:solidFill>
                <a:latin typeface="Times New Roman"/>
                <a:ea typeface="Times New Roman"/>
                <a:cs typeface="Times New Roman"/>
                <a:sym typeface="Times New Roman"/>
              </a:rPr>
              <a:t>or</a:t>
            </a:r>
            <a:r>
              <a:rPr b="1" lang="en-US" sz="1800">
                <a:solidFill>
                  <a:srgbClr val="002060"/>
                </a:solidFill>
                <a:latin typeface="Times New Roman"/>
                <a:ea typeface="Times New Roman"/>
                <a:cs typeface="Times New Roman"/>
                <a:sym typeface="Times New Roman"/>
              </a:rPr>
              <a:t> Hierarchical.</a:t>
            </a:r>
            <a:endParaRPr b="1" sz="1800">
              <a:solidFill>
                <a:srgbClr val="002060"/>
              </a:solidFill>
              <a:latin typeface="Times New Roman"/>
              <a:ea typeface="Times New Roman"/>
              <a:cs typeface="Times New Roman"/>
              <a:sym typeface="Times New Roman"/>
            </a:endParaRPr>
          </a:p>
          <a:p>
            <a:pPr indent="0" lvl="0" marL="0" rtl="0" algn="just">
              <a:lnSpc>
                <a:spcPct val="140000"/>
              </a:lnSpc>
              <a:spcBef>
                <a:spcPts val="0"/>
              </a:spcBef>
              <a:spcAft>
                <a:spcPts val="0"/>
              </a:spcAft>
              <a:buClr>
                <a:schemeClr val="dk1"/>
              </a:buClr>
              <a:buSzPts val="852"/>
              <a:buFont typeface="Arial"/>
              <a:buNone/>
            </a:pPr>
            <a:r>
              <a:t/>
            </a:r>
            <a:endParaRPr sz="1395">
              <a:solidFill>
                <a:schemeClr val="dk1"/>
              </a:solidFill>
              <a:latin typeface="Times New Roman"/>
              <a:ea typeface="Times New Roman"/>
              <a:cs typeface="Times New Roman"/>
              <a:sym typeface="Times New Roman"/>
            </a:endParaRPr>
          </a:p>
        </p:txBody>
      </p:sp>
      <p:cxnSp>
        <p:nvCxnSpPr>
          <p:cNvPr id="475" name="Google Shape;475;p2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76" name="Google Shape;476;p2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77" name="Google Shape;477;p2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78" name="Google Shape;478;p2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79" name="Google Shape;479;p22"/>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487" name="Google Shape;487;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488" name="Google Shape;488;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489" name="Google Shape;489;p23"/>
          <p:cNvSpPr txBox="1"/>
          <p:nvPr>
            <p:ph idx="4294967295" type="title"/>
          </p:nvPr>
        </p:nvSpPr>
        <p:spPr>
          <a:xfrm>
            <a:off x="1179311" y="18382"/>
            <a:ext cx="7543800" cy="5857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Domain Name System (DNS)</a:t>
            </a:r>
            <a:endParaRPr b="1" sz="3200">
              <a:solidFill>
                <a:schemeClr val="dk1"/>
              </a:solidFill>
              <a:latin typeface="Times New Roman"/>
              <a:ea typeface="Times New Roman"/>
              <a:cs typeface="Times New Roman"/>
              <a:sym typeface="Times New Roman"/>
            </a:endParaRPr>
          </a:p>
        </p:txBody>
      </p:sp>
      <p:sp>
        <p:nvSpPr>
          <p:cNvPr id="490" name="Google Shape;490;p23"/>
          <p:cNvSpPr txBox="1"/>
          <p:nvPr>
            <p:ph idx="4294967295" type="body"/>
          </p:nvPr>
        </p:nvSpPr>
        <p:spPr>
          <a:xfrm>
            <a:off x="764582" y="724047"/>
            <a:ext cx="7599362" cy="3876675"/>
          </a:xfrm>
          <a:prstGeom prst="rect">
            <a:avLst/>
          </a:prstGeom>
          <a:noFill/>
          <a:ln>
            <a:noFill/>
          </a:ln>
        </p:spPr>
        <p:txBody>
          <a:bodyPr anchorCtr="0" anchor="t" bIns="34275" lIns="0" spcFirstLastPara="1" rIns="0" wrap="square" tIns="34275">
            <a:noAutofit/>
          </a:bodyPr>
          <a:lstStyle/>
          <a:p>
            <a:pPr indent="-342900" lvl="0" marL="457200" rtl="0" algn="just">
              <a:lnSpc>
                <a:spcPct val="140000"/>
              </a:lnSpc>
              <a:spcBef>
                <a:spcPts val="0"/>
              </a:spcBef>
              <a:spcAft>
                <a:spcPts val="0"/>
              </a:spcAft>
              <a:buClr>
                <a:schemeClr val="dk1"/>
              </a:buClr>
              <a:buSzPts val="1800"/>
              <a:buFont typeface="Times New Roman"/>
              <a:buChar char="●"/>
            </a:pPr>
            <a:r>
              <a:rPr lang="en-US" sz="2000">
                <a:solidFill>
                  <a:schemeClr val="dk1"/>
                </a:solidFill>
                <a:latin typeface="Times New Roman"/>
                <a:ea typeface="Times New Roman"/>
                <a:cs typeface="Times New Roman"/>
                <a:sym typeface="Times New Roman"/>
              </a:rPr>
              <a:t>DNS can use the services of UDP using the </a:t>
            </a:r>
            <a:r>
              <a:rPr b="1" lang="en-US" sz="2000">
                <a:solidFill>
                  <a:srgbClr val="002060"/>
                </a:solidFill>
                <a:latin typeface="Times New Roman"/>
                <a:ea typeface="Times New Roman"/>
                <a:cs typeface="Times New Roman"/>
                <a:sym typeface="Times New Roman"/>
              </a:rPr>
              <a:t>well-known port 53</a:t>
            </a:r>
            <a:endParaRPr b="1" sz="2000">
              <a:solidFill>
                <a:srgbClr val="002060"/>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DNS name space</a:t>
            </a:r>
            <a:endParaRPr sz="1800">
              <a:solidFill>
                <a:schemeClr val="dk1"/>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Domain Resource records</a:t>
            </a:r>
            <a:endParaRPr sz="1800">
              <a:solidFill>
                <a:schemeClr val="dk1"/>
              </a:solidFill>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Name servers</a:t>
            </a:r>
            <a:endParaRPr sz="1800">
              <a:solidFill>
                <a:schemeClr val="dk1"/>
              </a:solidFill>
              <a:latin typeface="Times New Roman"/>
              <a:ea typeface="Times New Roman"/>
              <a:cs typeface="Times New Roman"/>
              <a:sym typeface="Times New Roman"/>
            </a:endParaRPr>
          </a:p>
          <a:p>
            <a:pPr indent="0" lvl="0" marL="457200" rtl="0" algn="just">
              <a:lnSpc>
                <a:spcPct val="140000"/>
              </a:lnSpc>
              <a:spcBef>
                <a:spcPts val="0"/>
              </a:spcBef>
              <a:spcAft>
                <a:spcPts val="0"/>
              </a:spcAft>
              <a:buClr>
                <a:schemeClr val="dk1"/>
              </a:buClr>
              <a:buSzPts val="1100"/>
              <a:buFont typeface="Arial"/>
              <a:buNone/>
            </a:pPr>
            <a:r>
              <a:rPr b="1" lang="en-US" sz="1600">
                <a:solidFill>
                  <a:srgbClr val="C00000"/>
                </a:solidFill>
                <a:latin typeface="Times New Roman"/>
                <a:ea typeface="Times New Roman"/>
                <a:cs typeface="Times New Roman"/>
                <a:sym typeface="Times New Roman"/>
              </a:rPr>
              <a:t>Real time example: </a:t>
            </a:r>
            <a:r>
              <a:rPr b="1" lang="en-US" sz="1600">
                <a:solidFill>
                  <a:schemeClr val="dk1"/>
                </a:solidFill>
                <a:latin typeface="Times New Roman"/>
                <a:ea typeface="Times New Roman"/>
                <a:cs typeface="Times New Roman"/>
                <a:sym typeface="Times New Roman"/>
              </a:rPr>
              <a:t>Phone Book. </a:t>
            </a:r>
            <a:r>
              <a:rPr lang="en-US" sz="1600">
                <a:solidFill>
                  <a:schemeClr val="dk1"/>
                </a:solidFill>
                <a:latin typeface="Times New Roman"/>
                <a:ea typeface="Times New Roman"/>
                <a:cs typeface="Times New Roman"/>
                <a:sym typeface="Times New Roman"/>
              </a:rPr>
              <a:t>We cant remember phone numbers but by person names we can remember.</a:t>
            </a:r>
            <a:endParaRPr sz="1600">
              <a:solidFill>
                <a:schemeClr val="dk1"/>
              </a:solidFill>
              <a:latin typeface="Times New Roman"/>
              <a:ea typeface="Times New Roman"/>
              <a:cs typeface="Times New Roman"/>
              <a:sym typeface="Times New Roman"/>
            </a:endParaRPr>
          </a:p>
          <a:p>
            <a:pPr indent="0" lvl="0" marL="457200" rtl="0" algn="just">
              <a:lnSpc>
                <a:spcPct val="140000"/>
              </a:lnSpc>
              <a:spcBef>
                <a:spcPts val="0"/>
              </a:spcBef>
              <a:spcAft>
                <a:spcPts val="0"/>
              </a:spcAft>
              <a:buSzPts val="852"/>
              <a:buNone/>
            </a:pPr>
            <a:r>
              <a:rPr b="1" lang="en-US" sz="1800">
                <a:solidFill>
                  <a:srgbClr val="C00000"/>
                </a:solidFill>
                <a:latin typeface="Times New Roman"/>
                <a:ea typeface="Times New Roman"/>
                <a:cs typeface="Times New Roman"/>
                <a:sym typeface="Times New Roman"/>
              </a:rPr>
              <a:t>Ex: 52.19.167.6</a:t>
            </a:r>
            <a:endParaRPr/>
          </a:p>
          <a:p>
            <a:pPr indent="0" lvl="0" marL="457200" rtl="0" algn="just">
              <a:lnSpc>
                <a:spcPct val="140000"/>
              </a:lnSpc>
              <a:spcBef>
                <a:spcPts val="0"/>
              </a:spcBef>
              <a:spcAft>
                <a:spcPts val="0"/>
              </a:spcAft>
              <a:buSzPts val="852"/>
              <a:buNone/>
            </a:pPr>
            <a:r>
              <a:rPr b="1" lang="en-US" sz="1800">
                <a:solidFill>
                  <a:srgbClr val="C00000"/>
                </a:solidFill>
                <a:latin typeface="Times New Roman"/>
                <a:ea typeface="Times New Roman"/>
                <a:cs typeface="Times New Roman"/>
                <a:sym typeface="Times New Roman"/>
              </a:rPr>
              <a:t>cricinfo ip address (for cricket lovers)</a:t>
            </a:r>
            <a:endParaRPr b="1" sz="1800">
              <a:solidFill>
                <a:srgbClr val="C00000"/>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852"/>
              <a:buNone/>
            </a:pPr>
            <a:r>
              <a:t/>
            </a:r>
            <a:endParaRPr sz="1400">
              <a:solidFill>
                <a:srgbClr val="C00000"/>
              </a:solidFill>
              <a:latin typeface="Times New Roman"/>
              <a:ea typeface="Times New Roman"/>
              <a:cs typeface="Times New Roman"/>
              <a:sym typeface="Times New Roman"/>
            </a:endParaRPr>
          </a:p>
        </p:txBody>
      </p:sp>
      <p:cxnSp>
        <p:nvCxnSpPr>
          <p:cNvPr id="491" name="Google Shape;491;p2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492" name="Google Shape;492;p2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93" name="Google Shape;493;p2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494" name="Google Shape;494;p2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495" name="Google Shape;495;p2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03" name="Google Shape;503;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04" name="Google Shape;504;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05" name="Google Shape;505;p24"/>
          <p:cNvSpPr txBox="1"/>
          <p:nvPr>
            <p:ph idx="4294967295" type="title"/>
          </p:nvPr>
        </p:nvSpPr>
        <p:spPr>
          <a:xfrm>
            <a:off x="1328304" y="160609"/>
            <a:ext cx="7543800" cy="5016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4000">
                <a:solidFill>
                  <a:schemeClr val="dk1"/>
                </a:solidFill>
                <a:latin typeface="Times New Roman"/>
                <a:ea typeface="Times New Roman"/>
                <a:cs typeface="Times New Roman"/>
                <a:sym typeface="Times New Roman"/>
              </a:rPr>
              <a:t> Domain names and labels</a:t>
            </a:r>
            <a:endParaRPr b="1" sz="4000">
              <a:solidFill>
                <a:schemeClr val="dk1"/>
              </a:solidFill>
              <a:latin typeface="Times New Roman"/>
              <a:ea typeface="Times New Roman"/>
              <a:cs typeface="Times New Roman"/>
              <a:sym typeface="Times New Roman"/>
            </a:endParaRPr>
          </a:p>
        </p:txBody>
      </p:sp>
      <p:sp>
        <p:nvSpPr>
          <p:cNvPr id="506" name="Google Shape;506;p24"/>
          <p:cNvSpPr txBox="1"/>
          <p:nvPr/>
        </p:nvSpPr>
        <p:spPr>
          <a:xfrm>
            <a:off x="660600" y="4270850"/>
            <a:ext cx="7825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 </a:t>
            </a:r>
            <a:r>
              <a:rPr b="0" i="0" lang="en-US" sz="1500" u="none" cap="none" strike="noStrike">
                <a:solidFill>
                  <a:srgbClr val="002060"/>
                </a:solidFill>
                <a:latin typeface="Times New Roman"/>
                <a:ea typeface="Times New Roman"/>
                <a:cs typeface="Times New Roman"/>
                <a:sym typeface="Times New Roman"/>
              </a:rPr>
              <a:t>Domain names and labels</a:t>
            </a:r>
            <a:endParaRPr b="0" i="0" sz="1400" u="none" cap="none" strike="noStrike">
              <a:solidFill>
                <a:srgbClr val="000000"/>
              </a:solidFill>
              <a:latin typeface="Times New Roman"/>
              <a:ea typeface="Times New Roman"/>
              <a:cs typeface="Times New Roman"/>
              <a:sym typeface="Times New Roman"/>
            </a:endParaRPr>
          </a:p>
        </p:txBody>
      </p:sp>
      <p:pic>
        <p:nvPicPr>
          <p:cNvPr id="507" name="Google Shape;507;p24"/>
          <p:cNvPicPr preferRelativeResize="0"/>
          <p:nvPr/>
        </p:nvPicPr>
        <p:blipFill rotWithShape="1">
          <a:blip r:embed="rId3">
            <a:alphaModFix/>
          </a:blip>
          <a:srcRect b="0" l="0" r="0" t="0"/>
          <a:stretch/>
        </p:blipFill>
        <p:spPr>
          <a:xfrm>
            <a:off x="1186738" y="1096394"/>
            <a:ext cx="3790507" cy="2812500"/>
          </a:xfrm>
          <a:prstGeom prst="rect">
            <a:avLst/>
          </a:prstGeom>
          <a:noFill/>
          <a:ln>
            <a:noFill/>
          </a:ln>
        </p:spPr>
      </p:pic>
      <p:pic>
        <p:nvPicPr>
          <p:cNvPr id="508" name="Google Shape;508;p24"/>
          <p:cNvPicPr preferRelativeResize="0"/>
          <p:nvPr/>
        </p:nvPicPr>
        <p:blipFill rotWithShape="1">
          <a:blip r:embed="rId4">
            <a:alphaModFix/>
          </a:blip>
          <a:srcRect b="0" l="0" r="0" t="0"/>
          <a:stretch/>
        </p:blipFill>
        <p:spPr>
          <a:xfrm>
            <a:off x="4977245" y="1124555"/>
            <a:ext cx="3894859" cy="2528021"/>
          </a:xfrm>
          <a:prstGeom prst="rect">
            <a:avLst/>
          </a:prstGeom>
          <a:noFill/>
          <a:ln>
            <a:noFill/>
          </a:ln>
        </p:spPr>
      </p:pic>
      <p:sp>
        <p:nvSpPr>
          <p:cNvPr id="509" name="Google Shape;509;p24"/>
          <p:cNvSpPr/>
          <p:nvPr/>
        </p:nvSpPr>
        <p:spPr>
          <a:xfrm>
            <a:off x="2990016" y="1029708"/>
            <a:ext cx="58701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Server</a:t>
            </a:r>
            <a:endParaRPr b="0" i="0" sz="1200" u="none" cap="none" strike="noStrike">
              <a:solidFill>
                <a:schemeClr val="dk1"/>
              </a:solidFill>
              <a:latin typeface="Times New Roman"/>
              <a:ea typeface="Times New Roman"/>
              <a:cs typeface="Times New Roman"/>
              <a:sym typeface="Times New Roman"/>
            </a:endParaRPr>
          </a:p>
        </p:txBody>
      </p:sp>
      <p:sp>
        <p:nvSpPr>
          <p:cNvPr id="510" name="Google Shape;510;p24"/>
          <p:cNvSpPr/>
          <p:nvPr/>
        </p:nvSpPr>
        <p:spPr>
          <a:xfrm>
            <a:off x="5482069" y="3969618"/>
            <a:ext cx="36619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Role of Cache is to store web pages and taken care by ISP</a:t>
            </a:r>
            <a:endParaRPr b="0" i="0" sz="1400" u="none" cap="none" strike="noStrike">
              <a:solidFill>
                <a:schemeClr val="dk1"/>
              </a:solidFill>
              <a:latin typeface="Times New Roman"/>
              <a:ea typeface="Times New Roman"/>
              <a:cs typeface="Times New Roman"/>
              <a:sym typeface="Times New Roman"/>
            </a:endParaRPr>
          </a:p>
        </p:txBody>
      </p:sp>
      <p:cxnSp>
        <p:nvCxnSpPr>
          <p:cNvPr id="511" name="Google Shape;511;p2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12" name="Google Shape;512;p2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13" name="Google Shape;513;p2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14" name="Google Shape;514;p2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15" name="Google Shape;515;p24"/>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23" name="Google Shape;523;p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24" name="Google Shape;524;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25" name="Google Shape;525;p25"/>
          <p:cNvSpPr txBox="1"/>
          <p:nvPr>
            <p:ph idx="4294967295" type="title"/>
          </p:nvPr>
        </p:nvSpPr>
        <p:spPr>
          <a:xfrm>
            <a:off x="792363" y="112148"/>
            <a:ext cx="7543800" cy="4810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chemeClr val="dk1"/>
              </a:buClr>
              <a:buSzPts val="4000"/>
              <a:buFont typeface="Calibri"/>
              <a:buNone/>
            </a:pPr>
            <a:r>
              <a:rPr b="1" lang="en-US" sz="3000">
                <a:solidFill>
                  <a:schemeClr val="dk1"/>
                </a:solidFill>
                <a:latin typeface="Times New Roman"/>
                <a:ea typeface="Times New Roman"/>
                <a:cs typeface="Times New Roman"/>
                <a:sym typeface="Times New Roman"/>
              </a:rPr>
              <a:t> A portion of the internet domain name space</a:t>
            </a:r>
            <a:endParaRPr b="1" sz="3000">
              <a:solidFill>
                <a:schemeClr val="dk1"/>
              </a:solidFill>
              <a:latin typeface="Times New Roman"/>
              <a:ea typeface="Times New Roman"/>
              <a:cs typeface="Times New Roman"/>
              <a:sym typeface="Times New Roman"/>
            </a:endParaRPr>
          </a:p>
        </p:txBody>
      </p:sp>
      <p:sp>
        <p:nvSpPr>
          <p:cNvPr id="526" name="Google Shape;526;p25"/>
          <p:cNvSpPr txBox="1"/>
          <p:nvPr/>
        </p:nvSpPr>
        <p:spPr>
          <a:xfrm>
            <a:off x="660600" y="4270850"/>
            <a:ext cx="7825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a:t>
            </a:r>
            <a:r>
              <a:rPr b="0" i="0" lang="en-US" sz="1400" u="none" cap="none" strike="noStrike">
                <a:solidFill>
                  <a:srgbClr val="000000"/>
                </a:solidFill>
                <a:latin typeface="Arial"/>
                <a:ea typeface="Arial"/>
                <a:cs typeface="Arial"/>
                <a:sym typeface="Arial"/>
              </a:rPr>
              <a:t>: </a:t>
            </a:r>
            <a:r>
              <a:rPr b="0" i="0" lang="en-US" sz="1600" u="none" cap="none" strike="noStrike">
                <a:solidFill>
                  <a:schemeClr val="dk1"/>
                </a:solidFill>
                <a:latin typeface="Times New Roman"/>
                <a:ea typeface="Times New Roman"/>
                <a:cs typeface="Times New Roman"/>
                <a:sym typeface="Times New Roman"/>
              </a:rPr>
              <a:t>A portion of the internet domain name space</a:t>
            </a:r>
            <a:endParaRPr b="0" i="0" sz="1600" u="none" cap="none" strike="noStrike">
              <a:solidFill>
                <a:srgbClr val="000000"/>
              </a:solidFill>
              <a:latin typeface="Arial"/>
              <a:ea typeface="Arial"/>
              <a:cs typeface="Arial"/>
              <a:sym typeface="Arial"/>
            </a:endParaRPr>
          </a:p>
        </p:txBody>
      </p:sp>
      <p:pic>
        <p:nvPicPr>
          <p:cNvPr id="527" name="Google Shape;527;p25"/>
          <p:cNvPicPr preferRelativeResize="0"/>
          <p:nvPr/>
        </p:nvPicPr>
        <p:blipFill rotWithShape="1">
          <a:blip r:embed="rId3">
            <a:alphaModFix/>
          </a:blip>
          <a:srcRect b="0" l="0" r="0" t="0"/>
          <a:stretch/>
        </p:blipFill>
        <p:spPr>
          <a:xfrm>
            <a:off x="947153" y="780360"/>
            <a:ext cx="4684720" cy="3490490"/>
          </a:xfrm>
          <a:prstGeom prst="rect">
            <a:avLst/>
          </a:prstGeom>
          <a:noFill/>
          <a:ln>
            <a:noFill/>
          </a:ln>
        </p:spPr>
      </p:pic>
      <p:cxnSp>
        <p:nvCxnSpPr>
          <p:cNvPr id="528" name="Google Shape;528;p2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29" name="Google Shape;529;p2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30" name="Google Shape;530;p2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31" name="Google Shape;531;p2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32" name="Google Shape;532;p2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id="533" name="Google Shape;533;p25"/>
          <p:cNvPicPr preferRelativeResize="0"/>
          <p:nvPr/>
        </p:nvPicPr>
        <p:blipFill rotWithShape="1">
          <a:blip r:embed="rId5">
            <a:alphaModFix/>
          </a:blip>
          <a:srcRect b="0" l="0" r="0" t="0"/>
          <a:stretch/>
        </p:blipFill>
        <p:spPr>
          <a:xfrm>
            <a:off x="5631873" y="854935"/>
            <a:ext cx="3324689" cy="34618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41" name="Google Shape;541;p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42" name="Google Shape;542;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43" name="Google Shape;543;p26"/>
          <p:cNvSpPr txBox="1"/>
          <p:nvPr>
            <p:ph idx="4294967295" type="title"/>
          </p:nvPr>
        </p:nvSpPr>
        <p:spPr>
          <a:xfrm>
            <a:off x="591144" y="-67781"/>
            <a:ext cx="8324255" cy="63480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Calibri"/>
              <a:buNone/>
            </a:pPr>
            <a:r>
              <a:rPr lang="en-US" sz="4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Part of the DNS name space divided into zones</a:t>
            </a:r>
            <a:endParaRPr b="1" sz="2200">
              <a:solidFill>
                <a:schemeClr val="dk1"/>
              </a:solidFill>
              <a:latin typeface="Times New Roman"/>
              <a:ea typeface="Times New Roman"/>
              <a:cs typeface="Times New Roman"/>
              <a:sym typeface="Times New Roman"/>
            </a:endParaRPr>
          </a:p>
        </p:txBody>
      </p:sp>
      <p:sp>
        <p:nvSpPr>
          <p:cNvPr id="544" name="Google Shape;544;p26"/>
          <p:cNvSpPr txBox="1"/>
          <p:nvPr/>
        </p:nvSpPr>
        <p:spPr>
          <a:xfrm>
            <a:off x="630363" y="4005506"/>
            <a:ext cx="77790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Part of the DNS name space divided into zones  (which are circled).</a:t>
            </a:r>
            <a:endParaRPr b="0"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pic>
        <p:nvPicPr>
          <p:cNvPr id="545" name="Google Shape;545;p26"/>
          <p:cNvPicPr preferRelativeResize="0"/>
          <p:nvPr/>
        </p:nvPicPr>
        <p:blipFill rotWithShape="1">
          <a:blip r:embed="rId3">
            <a:alphaModFix/>
          </a:blip>
          <a:srcRect b="0" l="0" r="0" t="0"/>
          <a:stretch/>
        </p:blipFill>
        <p:spPr>
          <a:xfrm>
            <a:off x="921748" y="734438"/>
            <a:ext cx="7095000" cy="3053100"/>
          </a:xfrm>
          <a:prstGeom prst="rect">
            <a:avLst/>
          </a:prstGeom>
          <a:noFill/>
          <a:ln>
            <a:noFill/>
          </a:ln>
        </p:spPr>
      </p:pic>
      <p:cxnSp>
        <p:nvCxnSpPr>
          <p:cNvPr id="546" name="Google Shape;546;p2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47" name="Google Shape;547;p2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548" name="Google Shape;548;p2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49" name="Google Shape;549;p2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50" name="Google Shape;550;p2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58" name="Google Shape;558;p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59" name="Google Shape;559;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60" name="Google Shape;560;p27"/>
          <p:cNvSpPr txBox="1"/>
          <p:nvPr>
            <p:ph idx="4294967295" type="title"/>
          </p:nvPr>
        </p:nvSpPr>
        <p:spPr>
          <a:xfrm>
            <a:off x="1600200" y="214314"/>
            <a:ext cx="7543800" cy="356454"/>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Calibri"/>
              <a:buNone/>
            </a:pPr>
            <a:r>
              <a:rPr b="1" lang="en-US" sz="3200">
                <a:solidFill>
                  <a:schemeClr val="dk1"/>
                </a:solidFill>
                <a:latin typeface="Times New Roman"/>
                <a:ea typeface="Times New Roman"/>
                <a:cs typeface="Times New Roman"/>
                <a:sym typeface="Times New Roman"/>
              </a:rPr>
              <a:t>Generic top-level domains</a:t>
            </a:r>
            <a:endParaRPr b="1" sz="3200">
              <a:solidFill>
                <a:schemeClr val="dk1"/>
              </a:solidFill>
              <a:latin typeface="Times New Roman"/>
              <a:ea typeface="Times New Roman"/>
              <a:cs typeface="Times New Roman"/>
              <a:sym typeface="Times New Roman"/>
            </a:endParaRPr>
          </a:p>
        </p:txBody>
      </p:sp>
      <p:sp>
        <p:nvSpPr>
          <p:cNvPr id="561" name="Google Shape;561;p27"/>
          <p:cNvSpPr txBox="1"/>
          <p:nvPr/>
        </p:nvSpPr>
        <p:spPr>
          <a:xfrm>
            <a:off x="-149891" y="4262847"/>
            <a:ext cx="7825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a:t>
            </a:r>
            <a:r>
              <a:rPr b="0" i="0" lang="en-US" sz="1400" u="none" cap="none" strike="noStrike">
                <a:solidFill>
                  <a:srgbClr val="000000"/>
                </a:solidFill>
                <a:latin typeface="Arial"/>
                <a:ea typeface="Arial"/>
                <a:cs typeface="Arial"/>
                <a:sym typeface="Arial"/>
              </a:rPr>
              <a:t>: </a:t>
            </a:r>
            <a:r>
              <a:rPr b="0" i="0" lang="en-US" sz="1600" u="none" cap="none" strike="noStrike">
                <a:solidFill>
                  <a:schemeClr val="dk1"/>
                </a:solidFill>
                <a:latin typeface="Times New Roman"/>
                <a:ea typeface="Times New Roman"/>
                <a:cs typeface="Times New Roman"/>
                <a:sym typeface="Times New Roman"/>
              </a:rPr>
              <a:t> Generic top-level domains</a:t>
            </a:r>
            <a:endParaRPr b="0" i="0" sz="1600" u="none" cap="none" strike="noStrike">
              <a:solidFill>
                <a:srgbClr val="000000"/>
              </a:solidFill>
              <a:latin typeface="Arial"/>
              <a:ea typeface="Arial"/>
              <a:cs typeface="Arial"/>
              <a:sym typeface="Arial"/>
            </a:endParaRPr>
          </a:p>
        </p:txBody>
      </p:sp>
      <p:cxnSp>
        <p:nvCxnSpPr>
          <p:cNvPr id="562" name="Google Shape;562;p2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63" name="Google Shape;563;p2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564" name="Google Shape;564;p2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65" name="Google Shape;565;p2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66" name="Google Shape;566;p2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567" name="Google Shape;567;p27"/>
          <p:cNvPicPr preferRelativeResize="0"/>
          <p:nvPr/>
        </p:nvPicPr>
        <p:blipFill rotWithShape="1">
          <a:blip r:embed="rId4">
            <a:alphaModFix/>
          </a:blip>
          <a:srcRect b="0" l="0" r="0" t="0"/>
          <a:stretch/>
        </p:blipFill>
        <p:spPr>
          <a:xfrm>
            <a:off x="1776845" y="734438"/>
            <a:ext cx="4790210" cy="36182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75" name="Google Shape;575;p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76" name="Google Shape;576;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77" name="Google Shape;577;p28"/>
          <p:cNvSpPr txBox="1"/>
          <p:nvPr>
            <p:ph idx="4294967295" type="title"/>
          </p:nvPr>
        </p:nvSpPr>
        <p:spPr>
          <a:xfrm>
            <a:off x="1179311" y="141975"/>
            <a:ext cx="7543800" cy="482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Domain resource records</a:t>
            </a:r>
            <a:endParaRPr b="1" sz="3200">
              <a:solidFill>
                <a:schemeClr val="dk1"/>
              </a:solidFill>
              <a:latin typeface="Times New Roman"/>
              <a:ea typeface="Times New Roman"/>
              <a:cs typeface="Times New Roman"/>
              <a:sym typeface="Times New Roman"/>
            </a:endParaRPr>
          </a:p>
        </p:txBody>
      </p:sp>
      <p:sp>
        <p:nvSpPr>
          <p:cNvPr id="578" name="Google Shape;578;p28"/>
          <p:cNvSpPr txBox="1"/>
          <p:nvPr/>
        </p:nvSpPr>
        <p:spPr>
          <a:xfrm>
            <a:off x="706925" y="4361150"/>
            <a:ext cx="77790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Figure :  Principal DNS resource record types</a:t>
            </a:r>
            <a:endParaRPr b="0" i="0" sz="15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dk1"/>
              </a:solidFill>
              <a:latin typeface="Times New Roman"/>
              <a:ea typeface="Times New Roman"/>
              <a:cs typeface="Times New Roman"/>
              <a:sym typeface="Times New Roman"/>
            </a:endParaRPr>
          </a:p>
        </p:txBody>
      </p:sp>
      <p:pic>
        <p:nvPicPr>
          <p:cNvPr id="579" name="Google Shape;579;p28"/>
          <p:cNvPicPr preferRelativeResize="0"/>
          <p:nvPr/>
        </p:nvPicPr>
        <p:blipFill rotWithShape="1">
          <a:blip r:embed="rId3">
            <a:alphaModFix/>
          </a:blip>
          <a:srcRect b="0" l="0" r="0" t="0"/>
          <a:stretch/>
        </p:blipFill>
        <p:spPr>
          <a:xfrm>
            <a:off x="1080480" y="771385"/>
            <a:ext cx="6118200" cy="3748659"/>
          </a:xfrm>
          <a:prstGeom prst="rect">
            <a:avLst/>
          </a:prstGeom>
          <a:noFill/>
          <a:ln>
            <a:noFill/>
          </a:ln>
        </p:spPr>
      </p:pic>
      <p:cxnSp>
        <p:nvCxnSpPr>
          <p:cNvPr id="580" name="Google Shape;580;p2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581" name="Google Shape;581;p2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582" name="Google Shape;582;p2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583" name="Google Shape;583;p2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584" name="Google Shape;584;p2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592" name="Google Shape;592;p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593" name="Google Shape;593;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594" name="Google Shape;594;p29"/>
          <p:cNvSpPr txBox="1"/>
          <p:nvPr>
            <p:ph idx="4294967295" type="title"/>
          </p:nvPr>
        </p:nvSpPr>
        <p:spPr>
          <a:xfrm>
            <a:off x="607724" y="28938"/>
            <a:ext cx="8056562" cy="5937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7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Example of a resolver looking up a remote name in  10 steps</a:t>
            </a:r>
            <a:endParaRPr b="1" sz="2400">
              <a:solidFill>
                <a:schemeClr val="dk1"/>
              </a:solidFill>
              <a:latin typeface="Times New Roman"/>
              <a:ea typeface="Times New Roman"/>
              <a:cs typeface="Times New Roman"/>
              <a:sym typeface="Times New Roman"/>
            </a:endParaRPr>
          </a:p>
        </p:txBody>
      </p:sp>
      <p:sp>
        <p:nvSpPr>
          <p:cNvPr id="595" name="Google Shape;595;p29"/>
          <p:cNvSpPr txBox="1"/>
          <p:nvPr/>
        </p:nvSpPr>
        <p:spPr>
          <a:xfrm>
            <a:off x="621347" y="4173984"/>
            <a:ext cx="7779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Example of a resolver looking up a remote name in  10 steps</a:t>
            </a:r>
            <a:endParaRPr b="0" i="0" sz="1500" u="none" cap="none" strike="noStrike">
              <a:solidFill>
                <a:schemeClr val="dk1"/>
              </a:solidFill>
              <a:latin typeface="Times New Roman"/>
              <a:ea typeface="Times New Roman"/>
              <a:cs typeface="Times New Roman"/>
              <a:sym typeface="Times New Roman"/>
            </a:endParaRPr>
          </a:p>
        </p:txBody>
      </p:sp>
      <p:pic>
        <p:nvPicPr>
          <p:cNvPr id="596" name="Google Shape;596;p29"/>
          <p:cNvPicPr preferRelativeResize="0"/>
          <p:nvPr/>
        </p:nvPicPr>
        <p:blipFill rotWithShape="1">
          <a:blip r:embed="rId3">
            <a:alphaModFix/>
          </a:blip>
          <a:srcRect b="0" l="0" r="0" t="0"/>
          <a:stretch/>
        </p:blipFill>
        <p:spPr>
          <a:xfrm>
            <a:off x="580429" y="803494"/>
            <a:ext cx="8277152" cy="3053100"/>
          </a:xfrm>
          <a:prstGeom prst="rect">
            <a:avLst/>
          </a:prstGeom>
          <a:noFill/>
          <a:ln>
            <a:noFill/>
          </a:ln>
        </p:spPr>
      </p:pic>
      <p:sp>
        <p:nvSpPr>
          <p:cNvPr id="597" name="Google Shape;597;p29"/>
          <p:cNvSpPr/>
          <p:nvPr/>
        </p:nvSpPr>
        <p:spPr>
          <a:xfrm>
            <a:off x="3244921" y="3523248"/>
            <a:ext cx="1460656"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Local cache/ DNS resolver </a:t>
            </a:r>
            <a:endParaRPr b="0" i="0" sz="900" u="none" cap="none" strike="noStrike">
              <a:solidFill>
                <a:schemeClr val="dk1"/>
              </a:solidFill>
              <a:latin typeface="Times New Roman"/>
              <a:ea typeface="Times New Roman"/>
              <a:cs typeface="Times New Roman"/>
              <a:sym typeface="Times New Roman"/>
            </a:endParaRPr>
          </a:p>
        </p:txBody>
      </p:sp>
      <p:sp>
        <p:nvSpPr>
          <p:cNvPr id="598" name="Google Shape;598;p29"/>
          <p:cNvSpPr/>
          <p:nvPr/>
        </p:nvSpPr>
        <p:spPr>
          <a:xfrm>
            <a:off x="7328664" y="2990662"/>
            <a:ext cx="133562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Top level Domain server</a:t>
            </a:r>
            <a:endParaRPr b="0" i="0" sz="900" u="none" cap="none" strike="noStrike">
              <a:solidFill>
                <a:schemeClr val="dk1"/>
              </a:solidFill>
              <a:latin typeface="Times New Roman"/>
              <a:ea typeface="Times New Roman"/>
              <a:cs typeface="Times New Roman"/>
              <a:sym typeface="Times New Roman"/>
            </a:endParaRPr>
          </a:p>
        </p:txBody>
      </p:sp>
      <p:sp>
        <p:nvSpPr>
          <p:cNvPr id="599" name="Google Shape;599;p29"/>
          <p:cNvSpPr/>
          <p:nvPr/>
        </p:nvSpPr>
        <p:spPr>
          <a:xfrm>
            <a:off x="6647066" y="3757893"/>
            <a:ext cx="2518638"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Times New Roman"/>
                <a:ea typeface="Times New Roman"/>
                <a:cs typeface="Times New Roman"/>
                <a:sym typeface="Times New Roman"/>
              </a:rPr>
              <a:t>Actual IP addresses present in Autoreactive severs</a:t>
            </a:r>
            <a:endParaRPr b="0" i="0" sz="900" u="none" cap="none" strike="noStrike">
              <a:solidFill>
                <a:schemeClr val="dk1"/>
              </a:solidFill>
              <a:latin typeface="Times New Roman"/>
              <a:ea typeface="Times New Roman"/>
              <a:cs typeface="Times New Roman"/>
              <a:sym typeface="Times New Roman"/>
            </a:endParaRPr>
          </a:p>
        </p:txBody>
      </p:sp>
      <p:cxnSp>
        <p:nvCxnSpPr>
          <p:cNvPr id="600" name="Google Shape;600;p2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01" name="Google Shape;601;p2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602" name="Google Shape;602;p2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03" name="Google Shape;603;p2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04" name="Google Shape;604;p2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34" name="Google Shape;134;p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5" name="Google Shape;135;p3"/>
          <p:cNvSpPr txBox="1"/>
          <p:nvPr>
            <p:ph idx="4294967295" type="title"/>
          </p:nvPr>
        </p:nvSpPr>
        <p:spPr>
          <a:xfrm>
            <a:off x="1600200" y="214313"/>
            <a:ext cx="7543800" cy="544512"/>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4375"/>
              <a:buFont typeface="Arial"/>
              <a:buNone/>
            </a:pPr>
            <a:r>
              <a:rPr b="1" lang="en-US" sz="3200">
                <a:solidFill>
                  <a:srgbClr val="002060"/>
                </a:solidFill>
                <a:latin typeface="Times New Roman"/>
                <a:ea typeface="Times New Roman"/>
                <a:cs typeface="Times New Roman"/>
                <a:sym typeface="Times New Roman"/>
              </a:rPr>
              <a:t>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0181"/>
              <a:buFont typeface="Arial"/>
              <a:buNone/>
            </a:pPr>
            <a:r>
              <a:t/>
            </a:r>
            <a:endParaRPr b="1" sz="3643">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rgbClr val="002060"/>
              </a:buClr>
              <a:buSzPct val="87779"/>
              <a:buFont typeface="Calibri"/>
              <a:buNone/>
            </a:pPr>
            <a:r>
              <a:rPr b="1" lang="en-US" sz="3643">
                <a:solidFill>
                  <a:schemeClr val="dk2"/>
                </a:solidFill>
                <a:latin typeface="Times New Roman"/>
                <a:ea typeface="Times New Roman"/>
                <a:cs typeface="Times New Roman"/>
                <a:sym typeface="Times New Roman"/>
              </a:rPr>
              <a:t>Contents</a:t>
            </a:r>
            <a:endParaRPr b="1" sz="3643">
              <a:solidFill>
                <a:schemeClr val="dk2"/>
              </a:solidFill>
              <a:latin typeface="Times New Roman"/>
              <a:ea typeface="Times New Roman"/>
              <a:cs typeface="Times New Roman"/>
              <a:sym typeface="Times New Roman"/>
            </a:endParaRPr>
          </a:p>
        </p:txBody>
      </p:sp>
      <p:sp>
        <p:nvSpPr>
          <p:cNvPr id="136" name="Google Shape;136;p3"/>
          <p:cNvSpPr txBox="1"/>
          <p:nvPr>
            <p:ph idx="4294967295" type="body"/>
          </p:nvPr>
        </p:nvSpPr>
        <p:spPr>
          <a:xfrm>
            <a:off x="708420" y="713656"/>
            <a:ext cx="8300498" cy="3760788"/>
          </a:xfrm>
          <a:prstGeom prst="rect">
            <a:avLst/>
          </a:prstGeom>
          <a:noFill/>
          <a:ln>
            <a:noFill/>
          </a:ln>
        </p:spPr>
        <p:txBody>
          <a:bodyPr anchorCtr="0" anchor="t" bIns="34275" lIns="0" spcFirstLastPara="1" rIns="0" wrap="square" tIns="34275">
            <a:noAutofit/>
          </a:bodyPr>
          <a:lstStyle/>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Hypertext Transfer Protocol (HTTP)</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Domain Name System (DNS)</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Dynamic Host Control Protocol (DHCP)</a:t>
            </a:r>
            <a:endParaRPr sz="2400">
              <a:solidFill>
                <a:schemeClr val="dk1"/>
              </a:solidFill>
              <a:latin typeface="Times New Roman"/>
              <a:ea typeface="Times New Roman"/>
              <a:cs typeface="Times New Roman"/>
              <a:sym typeface="Times New Roman"/>
            </a:endParaRPr>
          </a:p>
          <a:p>
            <a:pPr indent="-342900" lvl="0" marL="673100" rtl="0" algn="just">
              <a:lnSpc>
                <a:spcPct val="100000"/>
              </a:lnSpc>
              <a:spcBef>
                <a:spcPts val="0"/>
              </a:spcBef>
              <a:spcAft>
                <a:spcPts val="0"/>
              </a:spcAft>
              <a:buSzPts val="2400"/>
              <a:buFont typeface="Noto Sans Symbols"/>
              <a:buChar char="⮚"/>
            </a:pPr>
            <a:r>
              <a:rPr b="1" lang="en-US" sz="2400">
                <a:solidFill>
                  <a:srgbClr val="C00000"/>
                </a:solidFill>
                <a:latin typeface="Times New Roman"/>
                <a:ea typeface="Times New Roman"/>
                <a:cs typeface="Times New Roman"/>
                <a:sym typeface="Times New Roman"/>
              </a:rPr>
              <a:t>Simple Mail Transfer Protocol: </a:t>
            </a:r>
            <a:r>
              <a:rPr lang="en-US" sz="2400">
                <a:latin typeface="Times New Roman"/>
                <a:ea typeface="Times New Roman"/>
                <a:cs typeface="Times New Roman"/>
                <a:sym typeface="Times New Roman"/>
              </a:rPr>
              <a:t>POP3 </a:t>
            </a:r>
            <a:r>
              <a:rPr lang="en-US"/>
              <a:t>(Post Office Protocol 3), </a:t>
            </a:r>
            <a:r>
              <a:rPr lang="en-US" sz="2400">
                <a:solidFill>
                  <a:schemeClr val="dk1"/>
                </a:solidFill>
                <a:latin typeface="Times New Roman"/>
                <a:ea typeface="Times New Roman"/>
                <a:cs typeface="Times New Roman"/>
                <a:sym typeface="Times New Roman"/>
              </a:rPr>
              <a:t>IMAP</a:t>
            </a:r>
            <a:r>
              <a:rPr lang="en-US">
                <a:solidFill>
                  <a:schemeClr val="dk1"/>
                </a:solidFill>
                <a:latin typeface="Times New Roman"/>
                <a:ea typeface="Times New Roman"/>
                <a:cs typeface="Times New Roman"/>
                <a:sym typeface="Times New Roman"/>
              </a:rPr>
              <a:t>(Internet Message Access Protocol), </a:t>
            </a:r>
            <a:r>
              <a:rPr lang="en-US" sz="2400">
                <a:solidFill>
                  <a:schemeClr val="dk1"/>
                </a:solidFill>
                <a:latin typeface="Times New Roman"/>
                <a:ea typeface="Times New Roman"/>
                <a:cs typeface="Times New Roman"/>
                <a:sym typeface="Times New Roman"/>
              </a:rPr>
              <a:t>MIME (</a:t>
            </a:r>
            <a:r>
              <a:rPr lang="en-US">
                <a:solidFill>
                  <a:schemeClr val="dk1"/>
                </a:solidFill>
                <a:latin typeface="Times New Roman"/>
                <a:ea typeface="Times New Roman"/>
                <a:cs typeface="Times New Roman"/>
                <a:sym typeface="Times New Roman"/>
              </a:rPr>
              <a:t>Multipurpose Internet Mail Extension </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File Transfer Protocol (FTP)</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TELNET</a:t>
            </a:r>
            <a:endParaRPr sz="2400">
              <a:solidFill>
                <a:schemeClr val="dk1"/>
              </a:solidFill>
              <a:latin typeface="Times New Roman"/>
              <a:ea typeface="Times New Roman"/>
              <a:cs typeface="Times New Roman"/>
              <a:sym typeface="Times New Roman"/>
            </a:endParaRPr>
          </a:p>
          <a:p>
            <a:pPr indent="-330200" lvl="0" marL="330200" rtl="0" algn="just">
              <a:lnSpc>
                <a:spcPct val="115000"/>
              </a:lnSpc>
              <a:spcBef>
                <a:spcPts val="0"/>
              </a:spcBef>
              <a:spcAft>
                <a:spcPts val="0"/>
              </a:spcAft>
              <a:buSzPts val="2400"/>
              <a:buFont typeface="Noto Sans Symbols"/>
              <a:buChar char="⮚"/>
            </a:pPr>
            <a:r>
              <a:rPr lang="en-US" sz="2400">
                <a:solidFill>
                  <a:schemeClr val="dk1"/>
                </a:solidFill>
                <a:latin typeface="Times New Roman"/>
                <a:ea typeface="Times New Roman"/>
                <a:cs typeface="Times New Roman"/>
                <a:sym typeface="Times New Roman"/>
              </a:rPr>
              <a:t>Simple Network Management Protocol (SNMP)</a:t>
            </a:r>
            <a:endParaRPr sz="2400">
              <a:solidFill>
                <a:schemeClr val="dk1"/>
              </a:solidFill>
              <a:latin typeface="Times New Roman"/>
              <a:ea typeface="Times New Roman"/>
              <a:cs typeface="Times New Roman"/>
              <a:sym typeface="Times New Roman"/>
            </a:endParaRPr>
          </a:p>
        </p:txBody>
      </p:sp>
      <p:cxnSp>
        <p:nvCxnSpPr>
          <p:cNvPr id="137" name="Google Shape;137;p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8" name="Google Shape;138;p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9" name="Google Shape;139;p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0" name="Google Shape;140;p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1" name="Google Shape;141;p3"/>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42" name="Google Shape;142;p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610" name="Google Shape;610;p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611" name="Google Shape;611;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612" name="Google Shape;612;p30"/>
          <p:cNvSpPr/>
          <p:nvPr/>
        </p:nvSpPr>
        <p:spPr>
          <a:xfrm>
            <a:off x="-388434" y="260503"/>
            <a:ext cx="4118770" cy="415498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Quiz: </a:t>
            </a:r>
            <a:endParaRPr/>
          </a:p>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Port No:</a:t>
            </a:r>
            <a:endParaRPr/>
          </a:p>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HTTP----</a:t>
            </a:r>
            <a:endParaRPr/>
          </a:p>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80</a:t>
            </a:r>
            <a:endParaRPr/>
          </a:p>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DNS----</a:t>
            </a:r>
            <a:endParaRPr/>
          </a:p>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53</a:t>
            </a:r>
            <a:endParaRPr b="0" i="0" sz="4400" u="none" cap="none" strike="noStrike">
              <a:solidFill>
                <a:schemeClr val="dk1"/>
              </a:solidFill>
              <a:latin typeface="Arial"/>
              <a:ea typeface="Arial"/>
              <a:cs typeface="Arial"/>
              <a:sym typeface="Arial"/>
            </a:endParaRPr>
          </a:p>
        </p:txBody>
      </p:sp>
      <p:sp>
        <p:nvSpPr>
          <p:cNvPr id="613" name="Google Shape;613;p30"/>
          <p:cNvSpPr/>
          <p:nvPr/>
        </p:nvSpPr>
        <p:spPr>
          <a:xfrm>
            <a:off x="3835023" y="572466"/>
            <a:ext cx="49920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Non-persistent Connection  </a:t>
            </a:r>
            <a:r>
              <a:rPr b="1" i="0" lang="en-US" sz="1400" u="none" cap="none" strike="noStrike">
                <a:solidFill>
                  <a:srgbClr val="C00000"/>
                </a:solidFill>
                <a:latin typeface="Times New Roman"/>
                <a:ea typeface="Times New Roman"/>
                <a:cs typeface="Times New Roman"/>
                <a:sym typeface="Times New Roman"/>
              </a:rPr>
              <a:t>HTTP version </a:t>
            </a:r>
            <a:endParaRPr b="0" i="0" sz="1400" u="none" cap="none" strike="noStrike">
              <a:solidFill>
                <a:srgbClr val="000000"/>
              </a:solidFill>
              <a:latin typeface="Times New Roman"/>
              <a:ea typeface="Times New Roman"/>
              <a:cs typeface="Times New Roman"/>
              <a:sym typeface="Times New Roman"/>
            </a:endParaRPr>
          </a:p>
        </p:txBody>
      </p:sp>
      <p:sp>
        <p:nvSpPr>
          <p:cNvPr id="614" name="Google Shape;614;p30"/>
          <p:cNvSpPr/>
          <p:nvPr/>
        </p:nvSpPr>
        <p:spPr>
          <a:xfrm>
            <a:off x="5067675" y="1242085"/>
            <a:ext cx="646331" cy="51706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1.0 </a:t>
            </a:r>
            <a:endParaRPr b="1" i="0" sz="2400" u="none" cap="none" strike="noStrike">
              <a:solidFill>
                <a:srgbClr val="C00000"/>
              </a:solidFill>
              <a:latin typeface="Times New Roman"/>
              <a:ea typeface="Times New Roman"/>
              <a:cs typeface="Times New Roman"/>
              <a:sym typeface="Times New Roman"/>
            </a:endParaRPr>
          </a:p>
        </p:txBody>
      </p:sp>
      <p:sp>
        <p:nvSpPr>
          <p:cNvPr id="615" name="Google Shape;615;p30"/>
          <p:cNvSpPr/>
          <p:nvPr/>
        </p:nvSpPr>
        <p:spPr>
          <a:xfrm>
            <a:off x="3730336" y="2109254"/>
            <a:ext cx="434125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persistent Connection  </a:t>
            </a:r>
            <a:r>
              <a:rPr b="1" i="0" lang="en-US" sz="1400" u="none" cap="none" strike="noStrike">
                <a:solidFill>
                  <a:srgbClr val="C00000"/>
                </a:solidFill>
                <a:latin typeface="Times New Roman"/>
                <a:ea typeface="Times New Roman"/>
                <a:cs typeface="Times New Roman"/>
                <a:sym typeface="Times New Roman"/>
              </a:rPr>
              <a:t>HTTP version </a:t>
            </a:r>
            <a:endParaRPr b="0" i="0" sz="1400" u="none" cap="none" strike="noStrike">
              <a:solidFill>
                <a:srgbClr val="000000"/>
              </a:solidFill>
              <a:latin typeface="Times New Roman"/>
              <a:ea typeface="Times New Roman"/>
              <a:cs typeface="Times New Roman"/>
              <a:sym typeface="Times New Roman"/>
            </a:endParaRPr>
          </a:p>
        </p:txBody>
      </p:sp>
      <p:sp>
        <p:nvSpPr>
          <p:cNvPr id="616" name="Google Shape;616;p30"/>
          <p:cNvSpPr/>
          <p:nvPr/>
        </p:nvSpPr>
        <p:spPr>
          <a:xfrm>
            <a:off x="5048003" y="2676336"/>
            <a:ext cx="646331" cy="51706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1.1 </a:t>
            </a:r>
            <a:endParaRPr b="1" i="0" sz="2400" u="none" cap="none" strike="noStrike">
              <a:solidFill>
                <a:srgbClr val="C00000"/>
              </a:solidFill>
              <a:latin typeface="Times New Roman"/>
              <a:ea typeface="Times New Roman"/>
              <a:cs typeface="Times New Roman"/>
              <a:sym typeface="Times New Roman"/>
            </a:endParaRPr>
          </a:p>
        </p:txBody>
      </p:sp>
      <p:sp>
        <p:nvSpPr>
          <p:cNvPr id="617" name="Google Shape;617;p30"/>
          <p:cNvSpPr/>
          <p:nvPr/>
        </p:nvSpPr>
        <p:spPr>
          <a:xfrm>
            <a:off x="3730336" y="3116202"/>
            <a:ext cx="474521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DNS uses witch services of UDP or TCP? </a:t>
            </a:r>
            <a:endParaRPr b="1" i="0" sz="2000" u="none" cap="none" strike="noStrike">
              <a:solidFill>
                <a:srgbClr val="000000"/>
              </a:solidFill>
              <a:latin typeface="Arial"/>
              <a:ea typeface="Arial"/>
              <a:cs typeface="Arial"/>
              <a:sym typeface="Arial"/>
            </a:endParaRPr>
          </a:p>
        </p:txBody>
      </p:sp>
      <p:sp>
        <p:nvSpPr>
          <p:cNvPr id="618" name="Google Shape;618;p30"/>
          <p:cNvSpPr/>
          <p:nvPr/>
        </p:nvSpPr>
        <p:spPr>
          <a:xfrm>
            <a:off x="4923769" y="3458905"/>
            <a:ext cx="894797" cy="48301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UDP </a:t>
            </a:r>
            <a:endParaRPr b="1" i="0" sz="2400" u="none" cap="none" strike="noStrike">
              <a:solidFill>
                <a:srgbClr val="C00000"/>
              </a:solidFill>
              <a:latin typeface="Times New Roman"/>
              <a:ea typeface="Times New Roman"/>
              <a:cs typeface="Times New Roman"/>
              <a:sym typeface="Times New Roman"/>
            </a:endParaRPr>
          </a:p>
        </p:txBody>
      </p:sp>
      <p:sp>
        <p:nvSpPr>
          <p:cNvPr id="619" name="Google Shape;619;p30"/>
          <p:cNvSpPr/>
          <p:nvPr/>
        </p:nvSpPr>
        <p:spPr>
          <a:xfrm>
            <a:off x="3247829" y="4086574"/>
            <a:ext cx="56669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1B1B1B"/>
                </a:solidFill>
                <a:latin typeface="Times New Roman"/>
                <a:ea typeface="Times New Roman"/>
                <a:cs typeface="Times New Roman"/>
                <a:sym typeface="Times New Roman"/>
              </a:rPr>
              <a:t>HTTP Request  Type:</a:t>
            </a:r>
            <a:r>
              <a:rPr b="1" i="0" lang="en-US" sz="1400" u="none" cap="none" strike="noStrike">
                <a:solidFill>
                  <a:srgbClr val="1B1B1B"/>
                </a:solidFill>
                <a:latin typeface="Times New Roman"/>
                <a:ea typeface="Times New Roman"/>
                <a:cs typeface="Times New Roman"/>
                <a:sym typeface="Times New Roman"/>
              </a:rPr>
              <a:t>,  </a:t>
            </a:r>
            <a:r>
              <a:rPr b="1" i="0" lang="en-US" sz="105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GET</a:t>
            </a:r>
            <a:r>
              <a:rPr b="1" i="0" lang="en-US" sz="1400" u="none" cap="none" strike="noStrike">
                <a:solidFill>
                  <a:srgbClr val="1B1B1B"/>
                </a:solidFill>
                <a:latin typeface="Times New Roman"/>
                <a:ea typeface="Times New Roman"/>
                <a:cs typeface="Times New Roman"/>
                <a:sym typeface="Times New Roman"/>
              </a:rPr>
              <a:t>, </a:t>
            </a:r>
            <a:r>
              <a:rPr b="1" i="0" lang="en-US" sz="105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PUT</a:t>
            </a:r>
            <a:r>
              <a:rPr b="1" i="0" lang="en-US" sz="1400" u="none" cap="none" strike="noStrike">
                <a:solidFill>
                  <a:srgbClr val="1B1B1B"/>
                </a:solidFill>
                <a:latin typeface="Times New Roman"/>
                <a:ea typeface="Times New Roman"/>
                <a:cs typeface="Times New Roman"/>
                <a:sym typeface="Times New Roman"/>
              </a:rPr>
              <a:t>, </a:t>
            </a:r>
            <a:r>
              <a:rPr b="1" i="0" lang="en-US" sz="105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POST</a:t>
            </a:r>
            <a:r>
              <a:rPr b="1" i="0" lang="en-US" sz="1050" u="sng" cap="none" strike="noStrike">
                <a:solidFill>
                  <a:schemeClr val="dk1"/>
                </a:solidFill>
                <a:latin typeface="Times New Roman"/>
                <a:ea typeface="Times New Roman"/>
                <a:cs typeface="Times New Roman"/>
                <a:sym typeface="Times New Roman"/>
              </a:rPr>
              <a:t>,</a:t>
            </a:r>
            <a:r>
              <a:rPr b="1" i="0" lang="en-US" sz="1400" u="none" cap="none" strike="noStrike">
                <a:solidFill>
                  <a:srgbClr val="1B1B1B"/>
                </a:solidFill>
                <a:latin typeface="Times New Roman"/>
                <a:ea typeface="Times New Roman"/>
                <a:cs typeface="Times New Roman"/>
                <a:sym typeface="Times New Roman"/>
              </a:rPr>
              <a:t> </a:t>
            </a:r>
            <a:r>
              <a:rPr b="1" i="0" lang="en-US" sz="1050" u="sng" cap="none"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HEAD</a:t>
            </a:r>
            <a:r>
              <a:rPr b="1" i="0" lang="en-US" sz="1400" u="none" cap="none" strike="noStrike">
                <a:solidFill>
                  <a:srgbClr val="1B1B1B"/>
                </a:solidFill>
                <a:latin typeface="Times New Roman"/>
                <a:ea typeface="Times New Roman"/>
                <a:cs typeface="Times New Roman"/>
                <a:sym typeface="Times New Roman"/>
              </a:rPr>
              <a:t> or </a:t>
            </a:r>
            <a:r>
              <a:rPr b="1" i="0" lang="en-US" sz="1050" u="sng" cap="none"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OPTIONS</a:t>
            </a:r>
            <a:r>
              <a:rPr b="1" i="0" lang="en-US" sz="1400" u="none" cap="none" strike="noStrike">
                <a:solidFill>
                  <a:srgbClr val="1B1B1B"/>
                </a:solidFill>
                <a:latin typeface="Times New Roman"/>
                <a:ea typeface="Times New Roman"/>
                <a:cs typeface="Times New Roman"/>
                <a:sym typeface="Times New Roman"/>
              </a:rPr>
              <a:t>) -  True or False</a:t>
            </a:r>
            <a:r>
              <a:rPr b="1" i="0" lang="en-US" sz="900" u="none" cap="none" strike="noStrike">
                <a:solidFill>
                  <a:schemeClr val="dk1"/>
                </a:solidFill>
                <a:latin typeface="Times New Roman"/>
                <a:ea typeface="Times New Roman"/>
                <a:cs typeface="Times New Roman"/>
                <a:sym typeface="Times New Roman"/>
              </a:rPr>
              <a:t> </a:t>
            </a:r>
            <a:endParaRPr b="1" i="0" sz="20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627" name="Google Shape;627;p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628" name="Google Shape;628;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29" name="Google Shape;629;p31"/>
          <p:cNvSpPr txBox="1"/>
          <p:nvPr>
            <p:ph idx="4294967295" type="title"/>
          </p:nvPr>
        </p:nvSpPr>
        <p:spPr>
          <a:xfrm>
            <a:off x="1600200" y="214313"/>
            <a:ext cx="7543800" cy="430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Resolution </a:t>
            </a:r>
            <a:endParaRPr b="1" sz="3500">
              <a:solidFill>
                <a:schemeClr val="dk1"/>
              </a:solidFill>
              <a:latin typeface="Times New Roman"/>
              <a:ea typeface="Times New Roman"/>
              <a:cs typeface="Times New Roman"/>
              <a:sym typeface="Times New Roman"/>
            </a:endParaRPr>
          </a:p>
        </p:txBody>
      </p:sp>
      <p:sp>
        <p:nvSpPr>
          <p:cNvPr id="630" name="Google Shape;630;p31"/>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a:t>
            </a:r>
            <a:r>
              <a:rPr b="0" i="0" lang="en-US" sz="1300" u="none" cap="none" strike="noStrike">
                <a:solidFill>
                  <a:schemeClr val="dk1"/>
                </a:solidFill>
                <a:latin typeface="Times New Roman"/>
                <a:ea typeface="Times New Roman"/>
                <a:cs typeface="Times New Roman"/>
                <a:sym typeface="Times New Roman"/>
              </a:rPr>
              <a:t> </a:t>
            </a:r>
            <a:r>
              <a:rPr b="0" i="0" lang="en-US" sz="1300" u="none" cap="none" strike="noStrike">
                <a:solidFill>
                  <a:schemeClr val="dk1"/>
                </a:solidFill>
                <a:latin typeface="Calibri"/>
                <a:ea typeface="Calibri"/>
                <a:cs typeface="Calibri"/>
                <a:sym typeface="Calibri"/>
              </a:rPr>
              <a:t>Recursive resolution</a:t>
            </a:r>
            <a:endParaRPr b="0" i="0" sz="1300" u="none" cap="none" strike="noStrike">
              <a:solidFill>
                <a:schemeClr val="dk1"/>
              </a:solidFill>
              <a:latin typeface="Times New Roman"/>
              <a:ea typeface="Times New Roman"/>
              <a:cs typeface="Times New Roman"/>
              <a:sym typeface="Times New Roman"/>
            </a:endParaRPr>
          </a:p>
        </p:txBody>
      </p:sp>
      <p:sp>
        <p:nvSpPr>
          <p:cNvPr id="631" name="Google Shape;631;p31"/>
          <p:cNvSpPr txBox="1"/>
          <p:nvPr/>
        </p:nvSpPr>
        <p:spPr>
          <a:xfrm>
            <a:off x="697402" y="1648907"/>
            <a:ext cx="8463904" cy="4617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None/>
            </a:pPr>
            <a:r>
              <a:rPr b="0" i="0" lang="en-US" sz="9600" u="none" cap="none" strike="noStrike">
                <a:solidFill>
                  <a:srgbClr val="C00000"/>
                </a:solidFill>
                <a:latin typeface="Times New Roman"/>
                <a:ea typeface="Times New Roman"/>
                <a:cs typeface="Times New Roman"/>
                <a:sym typeface="Times New Roman"/>
              </a:rPr>
              <a:t>Mapping a name to an address or an address to a name is called name-address resolution</a:t>
            </a:r>
            <a:endParaRPr/>
          </a:p>
          <a:p>
            <a:pPr indent="0" lvl="0" marL="0" marR="0" rtl="0" algn="l">
              <a:lnSpc>
                <a:spcPct val="100000"/>
              </a:lnSpc>
              <a:spcBef>
                <a:spcPts val="0"/>
              </a:spcBef>
              <a:spcAft>
                <a:spcPts val="0"/>
              </a:spcAft>
              <a:buNone/>
            </a:pPr>
            <a:r>
              <a:t/>
            </a:r>
            <a:endParaRPr b="0" i="0" sz="738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738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8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4400" u="none" cap="none" strike="noStrike">
                <a:solidFill>
                  <a:schemeClr val="dk1"/>
                </a:solidFill>
                <a:latin typeface="Times New Roman"/>
                <a:ea typeface="Times New Roman"/>
                <a:cs typeface="Times New Roman"/>
                <a:sym typeface="Times New Roman"/>
              </a:rPr>
              <a:t>1. Recursive  Resolution</a:t>
            </a:r>
            <a:endParaRPr b="1" i="0" sz="14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4400" u="none" cap="none" strike="noStrike">
                <a:solidFill>
                  <a:schemeClr val="dk1"/>
                </a:solidFill>
                <a:latin typeface="Times New Roman"/>
                <a:ea typeface="Times New Roman"/>
                <a:cs typeface="Times New Roman"/>
                <a:sym typeface="Times New Roman"/>
              </a:rPr>
              <a:t>2. Iterative Resolution</a:t>
            </a:r>
            <a:endParaRPr b="0" i="0" sz="14400" u="none" cap="none" strike="noStrike">
              <a:solidFill>
                <a:srgbClr val="000000"/>
              </a:solidFill>
              <a:latin typeface="Times New Roman"/>
              <a:ea typeface="Times New Roman"/>
              <a:cs typeface="Times New Roman"/>
              <a:sym typeface="Times New Roman"/>
            </a:endParaRPr>
          </a:p>
          <a:p>
            <a:pPr indent="-139700" lvl="0" marL="342900" marR="0" rtl="0" algn="l">
              <a:lnSpc>
                <a:spcPct val="100000"/>
              </a:lnSpc>
              <a:spcBef>
                <a:spcPts val="640"/>
              </a:spcBef>
              <a:spcAft>
                <a:spcPts val="0"/>
              </a:spcAft>
              <a:buClr>
                <a:srgbClr val="000000"/>
              </a:buClr>
              <a:buSzPct val="100000"/>
              <a:buFont typeface="Arial"/>
              <a:buNone/>
            </a:pPr>
            <a:r>
              <a:t/>
            </a:r>
            <a:endParaRPr b="0" i="0" sz="14400" u="none" cap="none" strike="noStrike">
              <a:solidFill>
                <a:srgbClr val="000000"/>
              </a:solidFill>
              <a:latin typeface="Calibri"/>
              <a:ea typeface="Calibri"/>
              <a:cs typeface="Calibri"/>
              <a:sym typeface="Calibri"/>
            </a:endParaRPr>
          </a:p>
        </p:txBody>
      </p:sp>
      <p:pic>
        <p:nvPicPr>
          <p:cNvPr id="632" name="Google Shape;632;p31"/>
          <p:cNvPicPr preferRelativeResize="0"/>
          <p:nvPr/>
        </p:nvPicPr>
        <p:blipFill rotWithShape="1">
          <a:blip r:embed="rId3">
            <a:alphaModFix/>
          </a:blip>
          <a:srcRect b="0" l="0" r="0" t="0"/>
          <a:stretch/>
        </p:blipFill>
        <p:spPr>
          <a:xfrm>
            <a:off x="697402" y="791157"/>
            <a:ext cx="8082915" cy="733425"/>
          </a:xfrm>
          <a:prstGeom prst="rect">
            <a:avLst/>
          </a:prstGeom>
          <a:noFill/>
          <a:ln>
            <a:noFill/>
          </a:ln>
        </p:spPr>
      </p:pic>
      <p:pic>
        <p:nvPicPr>
          <p:cNvPr id="633" name="Google Shape;633;p31"/>
          <p:cNvPicPr preferRelativeResize="0"/>
          <p:nvPr/>
        </p:nvPicPr>
        <p:blipFill rotWithShape="1">
          <a:blip r:embed="rId4">
            <a:alphaModFix/>
          </a:blip>
          <a:srcRect b="0" l="0" r="0" t="0"/>
          <a:stretch/>
        </p:blipFill>
        <p:spPr>
          <a:xfrm>
            <a:off x="697402" y="2382117"/>
            <a:ext cx="4105275" cy="371475"/>
          </a:xfrm>
          <a:prstGeom prst="rect">
            <a:avLst/>
          </a:prstGeom>
          <a:noFill/>
          <a:ln>
            <a:noFill/>
          </a:ln>
        </p:spPr>
      </p:pic>
      <p:cxnSp>
        <p:nvCxnSpPr>
          <p:cNvPr id="634" name="Google Shape;634;p3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35" name="Google Shape;635;p3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36" name="Google Shape;636;p3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37" name="Google Shape;637;p3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38" name="Google Shape;638;p31"/>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646" name="Google Shape;646;p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647" name="Google Shape;647;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48" name="Google Shape;648;p32"/>
          <p:cNvSpPr txBox="1"/>
          <p:nvPr>
            <p:ph idx="4294967295" type="title"/>
          </p:nvPr>
        </p:nvSpPr>
        <p:spPr>
          <a:xfrm>
            <a:off x="1600200" y="69850"/>
            <a:ext cx="7543800" cy="43021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Recursive Resolution </a:t>
            </a:r>
            <a:r>
              <a:rPr b="1" lang="en-US" sz="1400">
                <a:solidFill>
                  <a:schemeClr val="dk1"/>
                </a:solidFill>
                <a:latin typeface="Times New Roman"/>
                <a:ea typeface="Times New Roman"/>
                <a:cs typeface="Times New Roman"/>
                <a:sym typeface="Times New Roman"/>
              </a:rPr>
              <a:t>(IP Address should take from Root Server) </a:t>
            </a:r>
            <a:endParaRPr b="1" sz="1600">
              <a:solidFill>
                <a:schemeClr val="dk1"/>
              </a:solidFill>
              <a:latin typeface="Times New Roman"/>
              <a:ea typeface="Times New Roman"/>
              <a:cs typeface="Times New Roman"/>
              <a:sym typeface="Times New Roman"/>
            </a:endParaRPr>
          </a:p>
        </p:txBody>
      </p:sp>
      <p:sp>
        <p:nvSpPr>
          <p:cNvPr id="649" name="Google Shape;649;p32"/>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 </a:t>
            </a:r>
            <a:r>
              <a:rPr b="0" i="0" lang="en-US" sz="1300" u="none" cap="none" strike="noStrike">
                <a:solidFill>
                  <a:schemeClr val="dk1"/>
                </a:solidFill>
                <a:latin typeface="Times New Roman"/>
                <a:ea typeface="Times New Roman"/>
                <a:cs typeface="Times New Roman"/>
                <a:sym typeface="Times New Roman"/>
              </a:rPr>
              <a:t> Recursive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50" name="Google Shape;650;p32"/>
          <p:cNvPicPr preferRelativeResize="0"/>
          <p:nvPr/>
        </p:nvPicPr>
        <p:blipFill rotWithShape="1">
          <a:blip r:embed="rId3">
            <a:alphaModFix/>
          </a:blip>
          <a:srcRect b="0" l="0" r="0" t="0"/>
          <a:stretch/>
        </p:blipFill>
        <p:spPr>
          <a:xfrm>
            <a:off x="3225944" y="3248809"/>
            <a:ext cx="1429184" cy="1124452"/>
          </a:xfrm>
          <a:prstGeom prst="rect">
            <a:avLst/>
          </a:prstGeom>
          <a:noFill/>
          <a:ln>
            <a:noFill/>
          </a:ln>
        </p:spPr>
      </p:pic>
      <p:sp>
        <p:nvSpPr>
          <p:cNvPr id="651" name="Google Shape;651;p32"/>
          <p:cNvSpPr/>
          <p:nvPr/>
        </p:nvSpPr>
        <p:spPr>
          <a:xfrm>
            <a:off x="4655128" y="3593055"/>
            <a:ext cx="383265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1. Host want to access website from some server like </a:t>
            </a:r>
            <a:r>
              <a:rPr b="0" i="0" lang="en-US"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www.ssgmce.com</a:t>
            </a:r>
            <a:r>
              <a:rPr b="0" i="0" lang="en-US" sz="1200" u="none" cap="none" strike="noStrike">
                <a:solidFill>
                  <a:schemeClr val="dk1"/>
                </a:solidFill>
                <a:latin typeface="Times New Roman"/>
                <a:ea typeface="Times New Roman"/>
                <a:cs typeface="Times New Roman"/>
                <a:sym typeface="Times New Roman"/>
              </a:rPr>
              <a:t>. So host will need IP address.  </a:t>
            </a:r>
            <a:endParaRPr b="0" i="0" sz="1200" u="none" cap="none" strike="noStrike">
              <a:solidFill>
                <a:schemeClr val="dk1"/>
              </a:solidFill>
              <a:latin typeface="Times New Roman"/>
              <a:ea typeface="Times New Roman"/>
              <a:cs typeface="Times New Roman"/>
              <a:sym typeface="Times New Roman"/>
            </a:endParaRPr>
          </a:p>
        </p:txBody>
      </p:sp>
      <p:sp>
        <p:nvSpPr>
          <p:cNvPr id="652" name="Google Shape;652;p32"/>
          <p:cNvSpPr/>
          <p:nvPr/>
        </p:nvSpPr>
        <p:spPr>
          <a:xfrm>
            <a:off x="107880" y="4121822"/>
            <a:ext cx="302259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2. Host send Query Message to DNS resolver. Will search for corresponding IP address into its own cache memory. </a:t>
            </a:r>
            <a:endParaRPr b="0" i="0" sz="1200" u="none" cap="none" strike="noStrike">
              <a:solidFill>
                <a:schemeClr val="dk1"/>
              </a:solidFill>
              <a:latin typeface="Times New Roman"/>
              <a:ea typeface="Times New Roman"/>
              <a:cs typeface="Times New Roman"/>
              <a:sym typeface="Times New Roman"/>
            </a:endParaRPr>
          </a:p>
        </p:txBody>
      </p:sp>
      <p:pic>
        <p:nvPicPr>
          <p:cNvPr id="653" name="Google Shape;653;p32"/>
          <p:cNvPicPr preferRelativeResize="0"/>
          <p:nvPr/>
        </p:nvPicPr>
        <p:blipFill rotWithShape="1">
          <a:blip r:embed="rId5">
            <a:alphaModFix/>
          </a:blip>
          <a:srcRect b="0" l="0" r="0" t="0"/>
          <a:stretch/>
        </p:blipFill>
        <p:spPr>
          <a:xfrm>
            <a:off x="1506071" y="2926080"/>
            <a:ext cx="1719873" cy="1128640"/>
          </a:xfrm>
          <a:prstGeom prst="rect">
            <a:avLst/>
          </a:prstGeom>
          <a:noFill/>
          <a:ln>
            <a:noFill/>
          </a:ln>
        </p:spPr>
      </p:pic>
      <p:sp>
        <p:nvSpPr>
          <p:cNvPr id="654" name="Google Shape;654;p32"/>
          <p:cNvSpPr/>
          <p:nvPr/>
        </p:nvSpPr>
        <p:spPr>
          <a:xfrm>
            <a:off x="-126996" y="2765254"/>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3. If It finds IP address, send IP address back to the host called caching</a:t>
            </a:r>
            <a:endParaRPr b="0" i="0" sz="1200" u="none" cap="none" strike="noStrike">
              <a:solidFill>
                <a:schemeClr val="dk1"/>
              </a:solidFill>
              <a:latin typeface="Times New Roman"/>
              <a:ea typeface="Times New Roman"/>
              <a:cs typeface="Times New Roman"/>
              <a:sym typeface="Times New Roman"/>
            </a:endParaRPr>
          </a:p>
        </p:txBody>
      </p:sp>
      <p:pic>
        <p:nvPicPr>
          <p:cNvPr id="655" name="Google Shape;655;p32"/>
          <p:cNvPicPr preferRelativeResize="0"/>
          <p:nvPr/>
        </p:nvPicPr>
        <p:blipFill rotWithShape="1">
          <a:blip r:embed="rId6">
            <a:alphaModFix/>
          </a:blip>
          <a:srcRect b="0" l="0" r="0" t="0"/>
          <a:stretch/>
        </p:blipFill>
        <p:spPr>
          <a:xfrm>
            <a:off x="1954128" y="1452282"/>
            <a:ext cx="2288977" cy="1440247"/>
          </a:xfrm>
          <a:prstGeom prst="rect">
            <a:avLst/>
          </a:prstGeom>
          <a:noFill/>
          <a:ln>
            <a:noFill/>
          </a:ln>
        </p:spPr>
      </p:pic>
      <p:sp>
        <p:nvSpPr>
          <p:cNvPr id="656" name="Google Shape;656;p32"/>
          <p:cNvSpPr/>
          <p:nvPr/>
        </p:nvSpPr>
        <p:spPr>
          <a:xfrm>
            <a:off x="840883" y="1564234"/>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4. If IP add not found, Resolver will forward .com Query to Root server</a:t>
            </a:r>
            <a:endParaRPr b="0" i="0" sz="1200" u="none" cap="none" strike="noStrike">
              <a:solidFill>
                <a:schemeClr val="dk1"/>
              </a:solidFill>
              <a:latin typeface="Times New Roman"/>
              <a:ea typeface="Times New Roman"/>
              <a:cs typeface="Times New Roman"/>
              <a:sym typeface="Times New Roman"/>
            </a:endParaRPr>
          </a:p>
        </p:txBody>
      </p:sp>
      <p:pic>
        <p:nvPicPr>
          <p:cNvPr id="657" name="Google Shape;657;p32"/>
          <p:cNvPicPr preferRelativeResize="0"/>
          <p:nvPr/>
        </p:nvPicPr>
        <p:blipFill rotWithShape="1">
          <a:blip r:embed="rId7">
            <a:alphaModFix/>
          </a:blip>
          <a:srcRect b="0" l="0" r="0" t="0"/>
          <a:stretch/>
        </p:blipFill>
        <p:spPr>
          <a:xfrm>
            <a:off x="3225944" y="615636"/>
            <a:ext cx="1977699" cy="1158764"/>
          </a:xfrm>
          <a:prstGeom prst="rect">
            <a:avLst/>
          </a:prstGeom>
          <a:noFill/>
          <a:ln>
            <a:noFill/>
          </a:ln>
        </p:spPr>
      </p:pic>
      <p:sp>
        <p:nvSpPr>
          <p:cNvPr id="658" name="Google Shape;658;p32"/>
          <p:cNvSpPr/>
          <p:nvPr/>
        </p:nvSpPr>
        <p:spPr>
          <a:xfrm>
            <a:off x="1366464" y="486938"/>
            <a:ext cx="19237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5. Root Server forward Query to </a:t>
            </a:r>
            <a:r>
              <a:rPr b="0" i="0" lang="en-US" sz="1200" u="none" cap="none" strike="noStrike">
                <a:solidFill>
                  <a:srgbClr val="C00000"/>
                </a:solidFill>
                <a:latin typeface="Times New Roman"/>
                <a:ea typeface="Times New Roman"/>
                <a:cs typeface="Times New Roman"/>
                <a:sym typeface="Times New Roman"/>
              </a:rPr>
              <a:t>Top Level Domain</a:t>
            </a:r>
            <a:r>
              <a:rPr b="0" i="0" lang="en-US" sz="1200" u="none" cap="none" strike="noStrike">
                <a:solidFill>
                  <a:schemeClr val="dk1"/>
                </a:solidFill>
                <a:latin typeface="Times New Roman"/>
                <a:ea typeface="Times New Roman"/>
                <a:cs typeface="Times New Roman"/>
                <a:sym typeface="Times New Roman"/>
              </a:rPr>
              <a:t> server i.e. .com server </a:t>
            </a:r>
            <a:endParaRPr b="0" i="0" sz="1200" u="none" cap="none" strike="noStrike">
              <a:solidFill>
                <a:schemeClr val="dk1"/>
              </a:solidFill>
              <a:latin typeface="Times New Roman"/>
              <a:ea typeface="Times New Roman"/>
              <a:cs typeface="Times New Roman"/>
              <a:sym typeface="Times New Roman"/>
            </a:endParaRPr>
          </a:p>
        </p:txBody>
      </p:sp>
      <p:pic>
        <p:nvPicPr>
          <p:cNvPr id="659" name="Google Shape;659;p32"/>
          <p:cNvPicPr preferRelativeResize="0"/>
          <p:nvPr/>
        </p:nvPicPr>
        <p:blipFill rotWithShape="1">
          <a:blip r:embed="rId8">
            <a:alphaModFix/>
          </a:blip>
          <a:srcRect b="0" l="0" r="0" t="0"/>
          <a:stretch/>
        </p:blipFill>
        <p:spPr>
          <a:xfrm>
            <a:off x="4888006" y="1144927"/>
            <a:ext cx="1478466" cy="1985548"/>
          </a:xfrm>
          <a:prstGeom prst="rect">
            <a:avLst/>
          </a:prstGeom>
          <a:noFill/>
          <a:ln>
            <a:noFill/>
          </a:ln>
        </p:spPr>
      </p:pic>
      <p:sp>
        <p:nvSpPr>
          <p:cNvPr id="660" name="Google Shape;660;p32"/>
          <p:cNvSpPr/>
          <p:nvPr/>
        </p:nvSpPr>
        <p:spPr>
          <a:xfrm>
            <a:off x="6260238" y="1630293"/>
            <a:ext cx="19237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6. This AS contain mapping table which converts domain name into IP address</a:t>
            </a:r>
            <a:endParaRPr b="0" i="0" sz="1200" u="none" cap="none" strike="noStrike">
              <a:solidFill>
                <a:schemeClr val="dk1"/>
              </a:solidFill>
              <a:latin typeface="Times New Roman"/>
              <a:ea typeface="Times New Roman"/>
              <a:cs typeface="Times New Roman"/>
              <a:sym typeface="Times New Roman"/>
            </a:endParaRPr>
          </a:p>
        </p:txBody>
      </p:sp>
      <p:pic>
        <p:nvPicPr>
          <p:cNvPr id="661" name="Google Shape;661;p32"/>
          <p:cNvPicPr preferRelativeResize="0"/>
          <p:nvPr/>
        </p:nvPicPr>
        <p:blipFill rotWithShape="1">
          <a:blip r:embed="rId9">
            <a:alphaModFix/>
          </a:blip>
          <a:srcRect b="0" l="0" r="0" t="0"/>
          <a:stretch/>
        </p:blipFill>
        <p:spPr>
          <a:xfrm>
            <a:off x="4602322" y="1630293"/>
            <a:ext cx="647867" cy="852457"/>
          </a:xfrm>
          <a:prstGeom prst="rect">
            <a:avLst/>
          </a:prstGeom>
          <a:noFill/>
          <a:ln>
            <a:noFill/>
          </a:ln>
        </p:spPr>
      </p:pic>
      <p:pic>
        <p:nvPicPr>
          <p:cNvPr id="662" name="Google Shape;662;p32"/>
          <p:cNvPicPr preferRelativeResize="0"/>
          <p:nvPr/>
        </p:nvPicPr>
        <p:blipFill rotWithShape="1">
          <a:blip r:embed="rId10">
            <a:alphaModFix/>
          </a:blip>
          <a:srcRect b="0" l="0" r="0" t="0"/>
          <a:stretch/>
        </p:blipFill>
        <p:spPr>
          <a:xfrm>
            <a:off x="3774688" y="1678764"/>
            <a:ext cx="652013" cy="601075"/>
          </a:xfrm>
          <a:prstGeom prst="rect">
            <a:avLst/>
          </a:prstGeom>
          <a:noFill/>
          <a:ln>
            <a:noFill/>
          </a:ln>
        </p:spPr>
      </p:pic>
      <p:pic>
        <p:nvPicPr>
          <p:cNvPr id="663" name="Google Shape;663;p32"/>
          <p:cNvPicPr preferRelativeResize="0"/>
          <p:nvPr/>
        </p:nvPicPr>
        <p:blipFill rotWithShape="1">
          <a:blip r:embed="rId10">
            <a:alphaModFix/>
          </a:blip>
          <a:srcRect b="0" l="0" r="0" t="0"/>
          <a:stretch/>
        </p:blipFill>
        <p:spPr>
          <a:xfrm>
            <a:off x="2665729" y="2580632"/>
            <a:ext cx="652013" cy="601075"/>
          </a:xfrm>
          <a:prstGeom prst="rect">
            <a:avLst/>
          </a:prstGeom>
          <a:noFill/>
          <a:ln>
            <a:noFill/>
          </a:ln>
        </p:spPr>
      </p:pic>
      <p:sp>
        <p:nvSpPr>
          <p:cNvPr id="664" name="Google Shape;664;p3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65" name="Google Shape;665;p3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66" name="Google Shape;666;p32"/>
          <p:cNvPicPr preferRelativeResize="0"/>
          <p:nvPr/>
        </p:nvPicPr>
        <p:blipFill rotWithShape="1">
          <a:blip r:embed="rId11">
            <a:alphaModFix/>
          </a:blip>
          <a:srcRect b="0" l="0" r="0" t="0"/>
          <a:stretch/>
        </p:blipFill>
        <p:spPr>
          <a:xfrm>
            <a:off x="41822" y="47021"/>
            <a:ext cx="538608" cy="597579"/>
          </a:xfrm>
          <a:prstGeom prst="rect">
            <a:avLst/>
          </a:prstGeom>
          <a:noFill/>
          <a:ln>
            <a:noFill/>
          </a:ln>
        </p:spPr>
      </p:pic>
      <p:sp>
        <p:nvSpPr>
          <p:cNvPr id="667" name="Google Shape;667;p32"/>
          <p:cNvSpPr/>
          <p:nvPr/>
        </p:nvSpPr>
        <p:spPr>
          <a:xfrm>
            <a:off x="5250189" y="526878"/>
            <a:ext cx="2063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Top Level Domain</a:t>
            </a:r>
            <a:r>
              <a:rPr b="0" i="0" lang="en-US" sz="1400" u="none" cap="none" strike="noStrike">
                <a:solidFill>
                  <a:schemeClr val="dk1"/>
                </a:solidFill>
                <a:latin typeface="Times New Roman"/>
                <a:ea typeface="Times New Roman"/>
                <a:cs typeface="Times New Roman"/>
                <a:sym typeface="Times New Roman"/>
              </a:rPr>
              <a:t> Server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675" name="Google Shape;675;p3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676" name="Google Shape;676;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77" name="Google Shape;677;p33"/>
          <p:cNvSpPr txBox="1"/>
          <p:nvPr>
            <p:ph idx="4294967295" type="title"/>
          </p:nvPr>
        </p:nvSpPr>
        <p:spPr>
          <a:xfrm>
            <a:off x="1600200" y="214313"/>
            <a:ext cx="7543800" cy="4302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a:t>
            </a:r>
            <a:r>
              <a:rPr b="1" lang="en-US" sz="4000">
                <a:solidFill>
                  <a:schemeClr val="dk1"/>
                </a:solidFill>
                <a:latin typeface="Times New Roman"/>
                <a:ea typeface="Times New Roman"/>
                <a:cs typeface="Times New Roman"/>
                <a:sym typeface="Times New Roman"/>
              </a:rPr>
              <a:t>Recursive</a:t>
            </a:r>
            <a:r>
              <a:rPr b="1" lang="en-US" sz="3200">
                <a:solidFill>
                  <a:schemeClr val="dk1"/>
                </a:solidFill>
                <a:latin typeface="Times New Roman"/>
                <a:ea typeface="Times New Roman"/>
                <a:cs typeface="Times New Roman"/>
                <a:sym typeface="Times New Roman"/>
              </a:rPr>
              <a:t> Resolution (Extra) </a:t>
            </a:r>
            <a:endParaRPr b="1" sz="3500">
              <a:solidFill>
                <a:schemeClr val="dk1"/>
              </a:solidFill>
              <a:latin typeface="Times New Roman"/>
              <a:ea typeface="Times New Roman"/>
              <a:cs typeface="Times New Roman"/>
              <a:sym typeface="Times New Roman"/>
            </a:endParaRPr>
          </a:p>
        </p:txBody>
      </p:sp>
      <p:sp>
        <p:nvSpPr>
          <p:cNvPr id="678" name="Google Shape;678;p33"/>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a:t>
            </a:r>
            <a:r>
              <a:rPr b="0" i="0" lang="en-US" sz="1300" u="none" cap="none" strike="noStrike">
                <a:solidFill>
                  <a:schemeClr val="dk1"/>
                </a:solidFill>
                <a:latin typeface="Times New Roman"/>
                <a:ea typeface="Times New Roman"/>
                <a:cs typeface="Times New Roman"/>
                <a:sym typeface="Times New Roman"/>
              </a:rPr>
              <a:t> </a:t>
            </a:r>
            <a:r>
              <a:rPr b="0" i="0" lang="en-US" sz="1300" u="none" cap="none" strike="noStrike">
                <a:solidFill>
                  <a:schemeClr val="dk1"/>
                </a:solidFill>
                <a:latin typeface="Calibri"/>
                <a:ea typeface="Calibri"/>
                <a:cs typeface="Calibri"/>
                <a:sym typeface="Calibri"/>
              </a:rPr>
              <a:t>Recursive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79" name="Google Shape;679;p33"/>
          <p:cNvPicPr preferRelativeResize="0"/>
          <p:nvPr/>
        </p:nvPicPr>
        <p:blipFill rotWithShape="1">
          <a:blip r:embed="rId3">
            <a:alphaModFix/>
          </a:blip>
          <a:srcRect b="0" l="0" r="0" t="0"/>
          <a:stretch/>
        </p:blipFill>
        <p:spPr>
          <a:xfrm>
            <a:off x="693414" y="1301117"/>
            <a:ext cx="3260667" cy="2685900"/>
          </a:xfrm>
          <a:prstGeom prst="rect">
            <a:avLst/>
          </a:prstGeom>
          <a:noFill/>
          <a:ln>
            <a:noFill/>
          </a:ln>
        </p:spPr>
      </p:pic>
      <p:sp>
        <p:nvSpPr>
          <p:cNvPr id="680" name="Google Shape;680;p33"/>
          <p:cNvSpPr txBox="1"/>
          <p:nvPr/>
        </p:nvSpPr>
        <p:spPr>
          <a:xfrm>
            <a:off x="706925" y="785863"/>
            <a:ext cx="8463904" cy="4617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en-US" sz="7380" u="none" cap="none" strike="noStrike">
                <a:solidFill>
                  <a:srgbClr val="000000"/>
                </a:solidFill>
                <a:latin typeface="Times New Roman"/>
                <a:ea typeface="Times New Roman"/>
                <a:cs typeface="Times New Roman"/>
                <a:sym typeface="Times New Roman"/>
              </a:rPr>
              <a:t>Mapping a name to an address or an address to a name is called name-address resolution</a:t>
            </a:r>
            <a:endParaRPr b="0" i="0" sz="8380" u="none" cap="none" strike="noStrike">
              <a:solidFill>
                <a:srgbClr val="000000"/>
              </a:solidFill>
              <a:latin typeface="Times New Roman"/>
              <a:ea typeface="Times New Roman"/>
              <a:cs typeface="Times New Roman"/>
              <a:sym typeface="Times New Roman"/>
            </a:endParaRPr>
          </a:p>
          <a:p>
            <a:pPr indent="-139700" lvl="0" marL="342900" marR="0" rtl="0" algn="l">
              <a:lnSpc>
                <a:spcPct val="100000"/>
              </a:lnSpc>
              <a:spcBef>
                <a:spcPts val="640"/>
              </a:spcBef>
              <a:spcAft>
                <a:spcPts val="0"/>
              </a:spcAft>
              <a:buClr>
                <a:srgbClr val="000000"/>
              </a:buClr>
              <a:buSzPct val="100000"/>
              <a:buFont typeface="Arial"/>
              <a:buNone/>
            </a:pPr>
            <a:r>
              <a:t/>
            </a:r>
            <a:endParaRPr b="0" i="0" sz="3200" u="none" cap="none" strike="noStrike">
              <a:solidFill>
                <a:srgbClr val="000000"/>
              </a:solidFill>
              <a:latin typeface="Calibri"/>
              <a:ea typeface="Calibri"/>
              <a:cs typeface="Calibri"/>
              <a:sym typeface="Calibri"/>
            </a:endParaRPr>
          </a:p>
        </p:txBody>
      </p:sp>
      <p:pic>
        <p:nvPicPr>
          <p:cNvPr id="681" name="Google Shape;681;p33"/>
          <p:cNvPicPr preferRelativeResize="0"/>
          <p:nvPr/>
        </p:nvPicPr>
        <p:blipFill rotWithShape="1">
          <a:blip r:embed="rId4">
            <a:alphaModFix/>
          </a:blip>
          <a:srcRect b="0" l="0" r="0" t="0"/>
          <a:stretch/>
        </p:blipFill>
        <p:spPr>
          <a:xfrm>
            <a:off x="4156364" y="1278082"/>
            <a:ext cx="4550770" cy="3166609"/>
          </a:xfrm>
          <a:prstGeom prst="rect">
            <a:avLst/>
          </a:prstGeom>
          <a:noFill/>
          <a:ln>
            <a:noFill/>
          </a:ln>
        </p:spPr>
      </p:pic>
      <p:cxnSp>
        <p:nvCxnSpPr>
          <p:cNvPr id="682" name="Google Shape;682;p3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683" name="Google Shape;683;p3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84" name="Google Shape;684;p3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685" name="Google Shape;685;p3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686" name="Google Shape;686;p33"/>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694" name="Google Shape;694;p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695" name="Google Shape;695;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696" name="Google Shape;696;p34"/>
          <p:cNvSpPr txBox="1"/>
          <p:nvPr>
            <p:ph idx="4294967295" type="title"/>
          </p:nvPr>
        </p:nvSpPr>
        <p:spPr>
          <a:xfrm>
            <a:off x="1600200" y="214313"/>
            <a:ext cx="7543800" cy="4984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Iterative Resolution</a:t>
            </a:r>
            <a:endParaRPr b="1" sz="3200">
              <a:solidFill>
                <a:schemeClr val="dk1"/>
              </a:solidFill>
              <a:latin typeface="Times New Roman"/>
              <a:ea typeface="Times New Roman"/>
              <a:cs typeface="Times New Roman"/>
              <a:sym typeface="Times New Roman"/>
            </a:endParaRPr>
          </a:p>
        </p:txBody>
      </p:sp>
      <p:sp>
        <p:nvSpPr>
          <p:cNvPr id="697" name="Google Shape;697;p34"/>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a:t>
            </a:r>
            <a:r>
              <a:rPr b="0" i="0" lang="en-US" sz="1300" u="none" cap="none" strike="noStrike">
                <a:solidFill>
                  <a:schemeClr val="dk1"/>
                </a:solidFill>
                <a:latin typeface="Times New Roman"/>
                <a:ea typeface="Times New Roman"/>
                <a:cs typeface="Times New Roman"/>
                <a:sym typeface="Times New Roman"/>
              </a:rPr>
              <a:t> </a:t>
            </a:r>
            <a:r>
              <a:rPr b="0" i="0" lang="en-US" sz="1300" u="none" cap="none" strike="noStrike">
                <a:solidFill>
                  <a:schemeClr val="dk1"/>
                </a:solidFill>
                <a:latin typeface="Calibri"/>
                <a:ea typeface="Calibri"/>
                <a:cs typeface="Calibri"/>
                <a:sym typeface="Calibri"/>
              </a:rPr>
              <a:t>Iterative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698" name="Google Shape;698;p34"/>
          <p:cNvPicPr preferRelativeResize="0"/>
          <p:nvPr/>
        </p:nvPicPr>
        <p:blipFill rotWithShape="1">
          <a:blip r:embed="rId3">
            <a:alphaModFix/>
          </a:blip>
          <a:srcRect b="0" l="0" r="0" t="0"/>
          <a:stretch/>
        </p:blipFill>
        <p:spPr>
          <a:xfrm>
            <a:off x="1306862" y="774109"/>
            <a:ext cx="5904454" cy="3903513"/>
          </a:xfrm>
          <a:prstGeom prst="rect">
            <a:avLst/>
          </a:prstGeom>
          <a:noFill/>
          <a:ln>
            <a:noFill/>
          </a:ln>
        </p:spPr>
      </p:pic>
      <p:sp>
        <p:nvSpPr>
          <p:cNvPr id="699" name="Google Shape;699;p34"/>
          <p:cNvSpPr txBox="1"/>
          <p:nvPr/>
        </p:nvSpPr>
        <p:spPr>
          <a:xfrm>
            <a:off x="5824863" y="622908"/>
            <a:ext cx="3215228" cy="85398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1" i="0" lang="en-US" sz="1400" u="none" cap="none" strike="noStrike">
                <a:solidFill>
                  <a:schemeClr val="dk1"/>
                </a:solidFill>
                <a:latin typeface="Times New Roman"/>
                <a:ea typeface="Times New Roman"/>
                <a:cs typeface="Times New Roman"/>
                <a:sym typeface="Times New Roman"/>
              </a:rPr>
              <a:t>In this, resolver has to send repeatedly query message to the different servers. Hence called as IR </a:t>
            </a:r>
            <a:endParaRPr b="1" i="0" sz="1400" u="none" cap="none" strike="noStrike">
              <a:solidFill>
                <a:schemeClr val="dk1"/>
              </a:solidFill>
              <a:latin typeface="Times New Roman"/>
              <a:ea typeface="Times New Roman"/>
              <a:cs typeface="Times New Roman"/>
              <a:sym typeface="Times New Roman"/>
            </a:endParaRPr>
          </a:p>
        </p:txBody>
      </p:sp>
      <p:cxnSp>
        <p:nvCxnSpPr>
          <p:cNvPr id="700" name="Google Shape;700;p3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01" name="Google Shape;701;p3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02" name="Google Shape;702;p3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03" name="Google Shape;703;p3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04" name="Google Shape;704;p3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712" name="Google Shape;712;p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713" name="Google Shape;713;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14" name="Google Shape;714;p35"/>
          <p:cNvSpPr txBox="1"/>
          <p:nvPr>
            <p:ph idx="4294967295" type="title"/>
          </p:nvPr>
        </p:nvSpPr>
        <p:spPr>
          <a:xfrm>
            <a:off x="1600200" y="214313"/>
            <a:ext cx="7543800" cy="4984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Iterative resolution (Extra)</a:t>
            </a:r>
            <a:endParaRPr b="1" sz="3200">
              <a:solidFill>
                <a:schemeClr val="dk1"/>
              </a:solidFill>
              <a:latin typeface="Times New Roman"/>
              <a:ea typeface="Times New Roman"/>
              <a:cs typeface="Times New Roman"/>
              <a:sym typeface="Times New Roman"/>
            </a:endParaRPr>
          </a:p>
        </p:txBody>
      </p:sp>
      <p:sp>
        <p:nvSpPr>
          <p:cNvPr id="715" name="Google Shape;715;p35"/>
          <p:cNvSpPr txBox="1"/>
          <p:nvPr/>
        </p:nvSpPr>
        <p:spPr>
          <a:xfrm>
            <a:off x="706925" y="4434300"/>
            <a:ext cx="75201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 </a:t>
            </a:r>
            <a:r>
              <a:rPr b="0" i="0" lang="en-US" sz="1300" u="none" cap="none" strike="noStrike">
                <a:solidFill>
                  <a:schemeClr val="dk1"/>
                </a:solidFill>
                <a:latin typeface="Times New Roman"/>
                <a:ea typeface="Times New Roman"/>
                <a:cs typeface="Times New Roman"/>
                <a:sym typeface="Times New Roman"/>
              </a:rPr>
              <a:t> Iterative resolution</a:t>
            </a:r>
            <a:endParaRPr b="0" i="0" sz="1300" u="none" cap="none" strike="noStrike">
              <a:solidFill>
                <a:schemeClr val="dk1"/>
              </a:solidFill>
              <a:latin typeface="Times New Roman"/>
              <a:ea typeface="Times New Roman"/>
              <a:cs typeface="Times New Roman"/>
              <a:sym typeface="Times New Roman"/>
            </a:endParaRPr>
          </a:p>
        </p:txBody>
      </p:sp>
      <p:pic>
        <p:nvPicPr>
          <p:cNvPr id="716" name="Google Shape;716;p35"/>
          <p:cNvPicPr preferRelativeResize="0"/>
          <p:nvPr/>
        </p:nvPicPr>
        <p:blipFill rotWithShape="1">
          <a:blip r:embed="rId3">
            <a:alphaModFix/>
          </a:blip>
          <a:srcRect b="0" l="0" r="0" t="0"/>
          <a:stretch/>
        </p:blipFill>
        <p:spPr>
          <a:xfrm>
            <a:off x="644689" y="1121175"/>
            <a:ext cx="4230725" cy="3192900"/>
          </a:xfrm>
          <a:prstGeom prst="rect">
            <a:avLst/>
          </a:prstGeom>
          <a:noFill/>
          <a:ln>
            <a:noFill/>
          </a:ln>
        </p:spPr>
      </p:pic>
      <p:pic>
        <p:nvPicPr>
          <p:cNvPr id="717" name="Google Shape;717;p35"/>
          <p:cNvPicPr preferRelativeResize="0"/>
          <p:nvPr/>
        </p:nvPicPr>
        <p:blipFill rotWithShape="1">
          <a:blip r:embed="rId4">
            <a:alphaModFix/>
          </a:blip>
          <a:srcRect b="0" l="0" r="0" t="0"/>
          <a:stretch/>
        </p:blipFill>
        <p:spPr>
          <a:xfrm>
            <a:off x="4875414" y="1070527"/>
            <a:ext cx="4019204" cy="2829791"/>
          </a:xfrm>
          <a:prstGeom prst="rect">
            <a:avLst/>
          </a:prstGeom>
          <a:noFill/>
          <a:ln>
            <a:noFill/>
          </a:ln>
        </p:spPr>
      </p:pic>
      <p:cxnSp>
        <p:nvCxnSpPr>
          <p:cNvPr id="718" name="Google Shape;718;p3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19" name="Google Shape;719;p3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20" name="Google Shape;720;p3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21" name="Google Shape;721;p3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22" name="Google Shape;722;p35"/>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8" name="Google Shape;728;p36"/>
          <p:cNvSpPr txBox="1"/>
          <p:nvPr/>
        </p:nvSpPr>
        <p:spPr>
          <a:xfrm>
            <a:off x="580428" y="127409"/>
            <a:ext cx="8882389" cy="42992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28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28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1" i="0" lang="en-US" sz="2800" u="none" cap="none" strike="noStrike">
                <a:solidFill>
                  <a:schemeClr val="dk1"/>
                </a:solidFill>
                <a:latin typeface="Times New Roman"/>
                <a:ea typeface="Times New Roman"/>
                <a:cs typeface="Times New Roman"/>
                <a:sym typeface="Times New Roman"/>
              </a:rPr>
              <a:t> Difference Between Recursive and Iterative Resolution </a:t>
            </a:r>
            <a:endParaRPr b="1" i="0" sz="3200" u="none" cap="none" strike="noStrike">
              <a:solidFill>
                <a:schemeClr val="dk1"/>
              </a:solidFill>
              <a:latin typeface="Times New Roman"/>
              <a:ea typeface="Times New Roman"/>
              <a:cs typeface="Times New Roman"/>
              <a:sym typeface="Times New Roman"/>
            </a:endParaRPr>
          </a:p>
        </p:txBody>
      </p:sp>
      <p:cxnSp>
        <p:nvCxnSpPr>
          <p:cNvPr id="729" name="Google Shape;729;p3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30" name="Google Shape;730;p3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31" name="Google Shape;731;p3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32" name="Google Shape;732;p3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33" name="Google Shape;733;p36"/>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734" name="Google Shape;734;p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735" name="Google Shape;735;p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pic>
        <p:nvPicPr>
          <p:cNvPr id="736" name="Google Shape;736;p36"/>
          <p:cNvPicPr preferRelativeResize="0"/>
          <p:nvPr/>
        </p:nvPicPr>
        <p:blipFill rotWithShape="1">
          <a:blip r:embed="rId4">
            <a:alphaModFix/>
          </a:blip>
          <a:srcRect b="0" l="0" r="0" t="0"/>
          <a:stretch/>
        </p:blipFill>
        <p:spPr>
          <a:xfrm>
            <a:off x="4776163" y="799480"/>
            <a:ext cx="4096322" cy="3743847"/>
          </a:xfrm>
          <a:prstGeom prst="rect">
            <a:avLst/>
          </a:prstGeom>
          <a:noFill/>
          <a:ln>
            <a:noFill/>
          </a:ln>
        </p:spPr>
      </p:pic>
      <p:pic>
        <p:nvPicPr>
          <p:cNvPr id="737" name="Google Shape;737;p36"/>
          <p:cNvPicPr preferRelativeResize="0"/>
          <p:nvPr/>
        </p:nvPicPr>
        <p:blipFill rotWithShape="1">
          <a:blip r:embed="rId5">
            <a:alphaModFix/>
          </a:blip>
          <a:srcRect b="0" l="0" r="0" t="0"/>
          <a:stretch/>
        </p:blipFill>
        <p:spPr>
          <a:xfrm>
            <a:off x="708420" y="770900"/>
            <a:ext cx="4096322" cy="380100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745" name="Google Shape;745;p3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746" name="Google Shape;746;p3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47" name="Google Shape;747;p37"/>
          <p:cNvSpPr txBox="1"/>
          <p:nvPr>
            <p:ph idx="4294967295" type="title"/>
          </p:nvPr>
        </p:nvSpPr>
        <p:spPr>
          <a:xfrm>
            <a:off x="1413164" y="124191"/>
            <a:ext cx="7543800" cy="5619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40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4000">
                <a:solidFill>
                  <a:schemeClr val="dk1"/>
                </a:solidFill>
                <a:latin typeface="Times New Roman"/>
                <a:ea typeface="Times New Roman"/>
                <a:cs typeface="Times New Roman"/>
                <a:sym typeface="Times New Roman"/>
              </a:rPr>
              <a:t>Header Format</a:t>
            </a:r>
            <a:endParaRPr b="1" sz="4000">
              <a:solidFill>
                <a:schemeClr val="dk1"/>
              </a:solidFill>
              <a:latin typeface="Times New Roman"/>
              <a:ea typeface="Times New Roman"/>
              <a:cs typeface="Times New Roman"/>
              <a:sym typeface="Times New Roman"/>
            </a:endParaRPr>
          </a:p>
        </p:txBody>
      </p:sp>
      <p:sp>
        <p:nvSpPr>
          <p:cNvPr id="748" name="Google Shape;748;p37"/>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DNS query and response message header format</a:t>
            </a:r>
            <a:endParaRPr b="0" i="0" sz="1600" u="none" cap="none" strike="noStrike">
              <a:solidFill>
                <a:schemeClr val="dk1"/>
              </a:solidFill>
              <a:latin typeface="Times New Roman"/>
              <a:ea typeface="Times New Roman"/>
              <a:cs typeface="Times New Roman"/>
              <a:sym typeface="Times New Roman"/>
            </a:endParaRPr>
          </a:p>
        </p:txBody>
      </p:sp>
      <p:pic>
        <p:nvPicPr>
          <p:cNvPr id="749" name="Google Shape;749;p37"/>
          <p:cNvPicPr preferRelativeResize="0"/>
          <p:nvPr/>
        </p:nvPicPr>
        <p:blipFill rotWithShape="1">
          <a:blip r:embed="rId3">
            <a:alphaModFix/>
          </a:blip>
          <a:srcRect b="0" l="0" r="0" t="0"/>
          <a:stretch/>
        </p:blipFill>
        <p:spPr>
          <a:xfrm>
            <a:off x="5633752" y="1745894"/>
            <a:ext cx="3440487" cy="2143200"/>
          </a:xfrm>
          <a:prstGeom prst="rect">
            <a:avLst/>
          </a:prstGeom>
          <a:noFill/>
          <a:ln>
            <a:noFill/>
          </a:ln>
        </p:spPr>
      </p:pic>
      <p:sp>
        <p:nvSpPr>
          <p:cNvPr id="750" name="Google Shape;750;p37"/>
          <p:cNvSpPr txBox="1"/>
          <p:nvPr/>
        </p:nvSpPr>
        <p:spPr>
          <a:xfrm>
            <a:off x="580429" y="653555"/>
            <a:ext cx="8381587" cy="135418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Both query and response messages have the same header format </a:t>
            </a:r>
            <a:r>
              <a:rPr b="1" i="0" lang="en-US" sz="2400" u="none" cap="none" strike="noStrike">
                <a:solidFill>
                  <a:srgbClr val="C00000"/>
                </a:solidFill>
                <a:latin typeface="Times New Roman"/>
                <a:ea typeface="Times New Roman"/>
                <a:cs typeface="Times New Roman"/>
                <a:sym typeface="Times New Roman"/>
              </a:rPr>
              <a:t>with some fields set to zero for the query messages. </a:t>
            </a:r>
            <a:r>
              <a:rPr b="0" i="0" lang="en-US" sz="2400" u="none" cap="none" strike="noStrike">
                <a:solidFill>
                  <a:srgbClr val="000000"/>
                </a:solidFill>
                <a:latin typeface="Times New Roman"/>
                <a:ea typeface="Times New Roman"/>
                <a:cs typeface="Times New Roman"/>
                <a:sym typeface="Times New Roman"/>
              </a:rPr>
              <a:t>The header is of </a:t>
            </a:r>
            <a:r>
              <a:rPr b="1" i="0" lang="en-US" sz="2800" u="none" cap="none" strike="noStrike">
                <a:solidFill>
                  <a:srgbClr val="C00000"/>
                </a:solidFill>
                <a:latin typeface="Times New Roman"/>
                <a:ea typeface="Times New Roman"/>
                <a:cs typeface="Times New Roman"/>
                <a:sym typeface="Times New Roman"/>
              </a:rPr>
              <a:t>12 bytes</a:t>
            </a:r>
            <a:r>
              <a:rPr b="0" i="0" lang="en-US" sz="2000" u="none" cap="none" strike="noStrike">
                <a:solidFill>
                  <a:srgbClr val="000000"/>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p:txBody>
      </p:sp>
      <p:sp>
        <p:nvSpPr>
          <p:cNvPr id="751" name="Google Shape;751;p37"/>
          <p:cNvSpPr/>
          <p:nvPr/>
        </p:nvSpPr>
        <p:spPr>
          <a:xfrm>
            <a:off x="6232086" y="2132428"/>
            <a:ext cx="70884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16 Bit</a:t>
            </a:r>
            <a:endParaRPr b="0" i="0" sz="1600" u="none" cap="none" strike="noStrike">
              <a:solidFill>
                <a:schemeClr val="dk1"/>
              </a:solidFill>
              <a:latin typeface="Times New Roman"/>
              <a:ea typeface="Times New Roman"/>
              <a:cs typeface="Times New Roman"/>
              <a:sym typeface="Times New Roman"/>
            </a:endParaRPr>
          </a:p>
        </p:txBody>
      </p:sp>
      <p:sp>
        <p:nvSpPr>
          <p:cNvPr id="752" name="Google Shape;752;p37"/>
          <p:cNvSpPr/>
          <p:nvPr/>
        </p:nvSpPr>
        <p:spPr>
          <a:xfrm>
            <a:off x="7872601" y="2132428"/>
            <a:ext cx="70884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16 Bit</a:t>
            </a:r>
            <a:endParaRPr b="0" i="0" sz="1600" u="none" cap="none" strike="noStrike">
              <a:solidFill>
                <a:schemeClr val="dk1"/>
              </a:solidFill>
              <a:latin typeface="Times New Roman"/>
              <a:ea typeface="Times New Roman"/>
              <a:cs typeface="Times New Roman"/>
              <a:sym typeface="Times New Roman"/>
            </a:endParaRPr>
          </a:p>
        </p:txBody>
      </p:sp>
      <p:cxnSp>
        <p:nvCxnSpPr>
          <p:cNvPr id="753" name="Google Shape;753;p3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54" name="Google Shape;754;p3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755" name="Google Shape;755;p3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56" name="Google Shape;756;p3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57" name="Google Shape;757;p3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758" name="Google Shape;758;p37"/>
          <p:cNvSpPr/>
          <p:nvPr/>
        </p:nvSpPr>
        <p:spPr>
          <a:xfrm>
            <a:off x="637870" y="2017523"/>
            <a:ext cx="4995882" cy="2554545"/>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Identification:</a:t>
            </a:r>
            <a:r>
              <a:rPr b="0" i="0" lang="en-US" sz="1600" u="none" cap="none" strike="noStrike">
                <a:solidFill>
                  <a:srgbClr val="292929"/>
                </a:solidFill>
                <a:latin typeface="Times New Roman"/>
                <a:ea typeface="Times New Roman"/>
                <a:cs typeface="Times New Roman"/>
                <a:sym typeface="Times New Roman"/>
              </a:rPr>
              <a:t> for matching response to queries</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Flags:</a:t>
            </a:r>
            <a:r>
              <a:rPr b="0" i="0" lang="en-US" sz="1600" u="none" cap="none" strike="noStrike">
                <a:solidFill>
                  <a:srgbClr val="292929"/>
                </a:solidFill>
                <a:latin typeface="Times New Roman"/>
                <a:ea typeface="Times New Roman"/>
                <a:cs typeface="Times New Roman"/>
                <a:sym typeface="Times New Roman"/>
              </a:rPr>
              <a:t> specifies the requested operation and a response code</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Questions:</a:t>
            </a:r>
            <a:r>
              <a:rPr b="0" i="0" lang="en-US" sz="1600" u="none" cap="none" strike="noStrike">
                <a:solidFill>
                  <a:srgbClr val="292929"/>
                </a:solidFill>
                <a:latin typeface="Times New Roman"/>
                <a:ea typeface="Times New Roman"/>
                <a:cs typeface="Times New Roman"/>
                <a:sym typeface="Times New Roman"/>
              </a:rPr>
              <a:t> count of entries in the queries section</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Answer RRs:</a:t>
            </a:r>
            <a:r>
              <a:rPr b="0" i="0" lang="en-US" sz="1600" u="none" cap="none" strike="noStrike">
                <a:solidFill>
                  <a:srgbClr val="292929"/>
                </a:solidFill>
                <a:latin typeface="Times New Roman"/>
                <a:ea typeface="Times New Roman"/>
                <a:cs typeface="Times New Roman"/>
                <a:sym typeface="Times New Roman"/>
              </a:rPr>
              <a:t> count of entries in the answers section (RR stands for </a:t>
            </a:r>
            <a:r>
              <a:rPr b="1" i="0" lang="en-US" sz="1600" u="none" cap="none" strike="noStrike">
                <a:solidFill>
                  <a:srgbClr val="C00000"/>
                </a:solidFill>
                <a:latin typeface="Times New Roman"/>
                <a:ea typeface="Times New Roman"/>
                <a:cs typeface="Times New Roman"/>
                <a:sym typeface="Times New Roman"/>
              </a:rPr>
              <a:t>“resource record”)</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Authority RRs:</a:t>
            </a:r>
            <a:r>
              <a:rPr b="0" i="0" lang="en-US" sz="1600" u="none" cap="none" strike="noStrike">
                <a:solidFill>
                  <a:srgbClr val="292929"/>
                </a:solidFill>
                <a:latin typeface="Times New Roman"/>
                <a:ea typeface="Times New Roman"/>
                <a:cs typeface="Times New Roman"/>
                <a:sym typeface="Times New Roman"/>
              </a:rPr>
              <a:t> count of entries in the authority section</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Additional RRs:</a:t>
            </a:r>
            <a:r>
              <a:rPr b="0" i="0" lang="en-US" sz="1600" u="none" cap="none" strike="noStrike">
                <a:solidFill>
                  <a:srgbClr val="292929"/>
                </a:solidFill>
                <a:latin typeface="Times New Roman"/>
                <a:ea typeface="Times New Roman"/>
                <a:cs typeface="Times New Roman"/>
                <a:sym typeface="Times New Roman"/>
              </a:rPr>
              <a:t> count of entries in the additional section</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92929"/>
                </a:solidFill>
                <a:latin typeface="Times New Roman"/>
                <a:ea typeface="Times New Roman"/>
                <a:cs typeface="Times New Roman"/>
                <a:sym typeface="Times New Roman"/>
              </a:rPr>
              <a:t>Queries:</a:t>
            </a:r>
            <a:r>
              <a:rPr b="0" i="0" lang="en-US" sz="1600" u="none" cap="none" strike="noStrike">
                <a:solidFill>
                  <a:srgbClr val="292929"/>
                </a:solidFill>
                <a:latin typeface="Times New Roman"/>
                <a:ea typeface="Times New Roman"/>
                <a:cs typeface="Times New Roman"/>
                <a:sym typeface="Times New Roman"/>
              </a:rPr>
              <a:t> queries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766" name="Google Shape;766;p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767" name="Google Shape;767;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768" name="Google Shape;768;p38"/>
          <p:cNvSpPr txBox="1"/>
          <p:nvPr>
            <p:ph idx="4294967295" type="title"/>
          </p:nvPr>
        </p:nvSpPr>
        <p:spPr>
          <a:xfrm>
            <a:off x="1600200" y="134938"/>
            <a:ext cx="7543800" cy="533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DNS Messages: 2 Types</a:t>
            </a:r>
            <a:endParaRPr b="1" sz="3200">
              <a:solidFill>
                <a:schemeClr val="dk1"/>
              </a:solidFill>
              <a:latin typeface="Times New Roman"/>
              <a:ea typeface="Times New Roman"/>
              <a:cs typeface="Times New Roman"/>
              <a:sym typeface="Times New Roman"/>
            </a:endParaRPr>
          </a:p>
        </p:txBody>
      </p:sp>
      <p:sp>
        <p:nvSpPr>
          <p:cNvPr id="769" name="Google Shape;769;p38"/>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Figure :  DNS query and response messages</a:t>
            </a:r>
            <a:endParaRPr b="0" i="0" sz="1600" u="none" cap="none" strike="noStrike">
              <a:solidFill>
                <a:schemeClr val="dk1"/>
              </a:solidFill>
              <a:latin typeface="Times New Roman"/>
              <a:ea typeface="Times New Roman"/>
              <a:cs typeface="Times New Roman"/>
              <a:sym typeface="Times New Roman"/>
            </a:endParaRPr>
          </a:p>
        </p:txBody>
      </p:sp>
      <p:pic>
        <p:nvPicPr>
          <p:cNvPr id="770" name="Google Shape;770;p38"/>
          <p:cNvPicPr preferRelativeResize="0"/>
          <p:nvPr/>
        </p:nvPicPr>
        <p:blipFill rotWithShape="1">
          <a:blip r:embed="rId3">
            <a:alphaModFix/>
          </a:blip>
          <a:srcRect b="0" l="0" r="0" t="0"/>
          <a:stretch/>
        </p:blipFill>
        <p:spPr>
          <a:xfrm>
            <a:off x="706924" y="1963882"/>
            <a:ext cx="7886357" cy="2352918"/>
          </a:xfrm>
          <a:prstGeom prst="rect">
            <a:avLst/>
          </a:prstGeom>
          <a:noFill/>
          <a:ln>
            <a:noFill/>
          </a:ln>
        </p:spPr>
      </p:pic>
      <p:sp>
        <p:nvSpPr>
          <p:cNvPr id="771" name="Google Shape;771;p38"/>
          <p:cNvSpPr txBox="1"/>
          <p:nvPr/>
        </p:nvSpPr>
        <p:spPr>
          <a:xfrm>
            <a:off x="706924" y="614655"/>
            <a:ext cx="8004508" cy="53319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Calibri"/>
              <a:buNone/>
            </a:pPr>
            <a:r>
              <a:rPr b="0" i="0" lang="en-US" sz="2000" u="none" cap="none" strike="noStrike">
                <a:solidFill>
                  <a:schemeClr val="dk1"/>
                </a:solidFill>
                <a:latin typeface="Times New Roman"/>
                <a:ea typeface="Times New Roman"/>
                <a:cs typeface="Times New Roman"/>
                <a:sym typeface="Times New Roman"/>
              </a:rPr>
              <a:t>The DNS protocol uses two types of DNS messages : </a:t>
            </a:r>
            <a:r>
              <a:rPr b="1" i="0" lang="en-US" sz="1800" u="none" cap="none" strike="noStrike">
                <a:solidFill>
                  <a:schemeClr val="dk1"/>
                </a:solidFill>
                <a:latin typeface="Times New Roman"/>
                <a:ea typeface="Times New Roman"/>
                <a:cs typeface="Times New Roman"/>
                <a:sym typeface="Times New Roman"/>
              </a:rPr>
              <a:t>1. Query   2. Response</a:t>
            </a:r>
            <a:endParaRPr b="1" i="0" sz="1800" u="none" cap="none" strike="noStrike">
              <a:solidFill>
                <a:schemeClr val="dk1"/>
              </a:solidFill>
              <a:latin typeface="Times New Roman"/>
              <a:ea typeface="Times New Roman"/>
              <a:cs typeface="Times New Roman"/>
              <a:sym typeface="Times New Roman"/>
            </a:endParaRPr>
          </a:p>
        </p:txBody>
      </p:sp>
      <p:sp>
        <p:nvSpPr>
          <p:cNvPr id="772" name="Google Shape;772;p38"/>
          <p:cNvSpPr/>
          <p:nvPr/>
        </p:nvSpPr>
        <p:spPr>
          <a:xfrm>
            <a:off x="591145" y="1246849"/>
            <a:ext cx="837088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Both types have the same format. The query and Response message consists of:</a:t>
            </a:r>
            <a:endParaRPr b="0" i="0" sz="2000" u="none" cap="none" strike="noStrike">
              <a:solidFill>
                <a:schemeClr val="dk1"/>
              </a:solidFill>
              <a:latin typeface="Times New Roman"/>
              <a:ea typeface="Times New Roman"/>
              <a:cs typeface="Times New Roman"/>
              <a:sym typeface="Times New Roman"/>
            </a:endParaRPr>
          </a:p>
        </p:txBody>
      </p:sp>
      <p:cxnSp>
        <p:nvCxnSpPr>
          <p:cNvPr id="773" name="Google Shape;773;p3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74" name="Google Shape;774;p3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p:txBody>
      </p:sp>
      <p:cxnSp>
        <p:nvCxnSpPr>
          <p:cNvPr id="775" name="Google Shape;775;p3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76" name="Google Shape;776;p3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77" name="Google Shape;777;p3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783" name="Google Shape;783;p39"/>
          <p:cNvPicPr preferRelativeResize="0"/>
          <p:nvPr/>
        </p:nvPicPr>
        <p:blipFill rotWithShape="1">
          <a:blip r:embed="rId3">
            <a:alphaModFix/>
          </a:blip>
          <a:srcRect b="0" l="0" r="0" t="0"/>
          <a:stretch/>
        </p:blipFill>
        <p:spPr>
          <a:xfrm>
            <a:off x="710005" y="97383"/>
            <a:ext cx="7656756" cy="4463860"/>
          </a:xfrm>
          <a:prstGeom prst="rect">
            <a:avLst/>
          </a:prstGeom>
          <a:noFill/>
          <a:ln>
            <a:noFill/>
          </a:ln>
        </p:spPr>
      </p:pic>
      <p:cxnSp>
        <p:nvCxnSpPr>
          <p:cNvPr id="784" name="Google Shape;784;p3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85" name="Google Shape;785;p3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86" name="Google Shape;786;p3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787" name="Google Shape;787;p3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788" name="Google Shape;788;p3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789" name="Google Shape;789;p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790" name="Google Shape;790;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791" name="Google Shape;791;p39"/>
          <p:cNvSpPr/>
          <p:nvPr/>
        </p:nvSpPr>
        <p:spPr>
          <a:xfrm>
            <a:off x="6484338" y="-115855"/>
            <a:ext cx="1800493"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Arial"/>
                <a:ea typeface="Arial"/>
                <a:cs typeface="Arial"/>
                <a:sym typeface="Arial"/>
              </a:rPr>
              <a:t>Extra</a:t>
            </a:r>
            <a:endParaRPr b="0" i="0" sz="5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8" name="Google Shape;148;p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9" name="Google Shape;149;p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Series of Network Fundamentals #5 (Ports &amp; Protocols),to get started in  Cyber Security. | by C M UPPIN | InfoSec Write-ups" id="150" name="Google Shape;150;p4"/>
          <p:cNvPicPr preferRelativeResize="0"/>
          <p:nvPr/>
        </p:nvPicPr>
        <p:blipFill rotWithShape="1">
          <a:blip r:embed="rId3">
            <a:alphaModFix/>
          </a:blip>
          <a:srcRect b="0" l="0" r="0" t="0"/>
          <a:stretch/>
        </p:blipFill>
        <p:spPr>
          <a:xfrm>
            <a:off x="822960" y="713657"/>
            <a:ext cx="7586403" cy="3984550"/>
          </a:xfrm>
          <a:prstGeom prst="rect">
            <a:avLst/>
          </a:prstGeom>
          <a:noFill/>
          <a:ln>
            <a:noFill/>
          </a:ln>
        </p:spPr>
      </p:pic>
      <p:cxnSp>
        <p:nvCxnSpPr>
          <p:cNvPr id="151" name="Google Shape;151;p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2" name="Google Shape;152;p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3" name="Google Shape;153;p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4" name="Google Shape;154;p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5" name="Google Shape;155;p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56" name="Google Shape;156;p4"/>
          <p:cNvSpPr/>
          <p:nvPr/>
        </p:nvSpPr>
        <p:spPr>
          <a:xfrm>
            <a:off x="708420" y="39960"/>
            <a:ext cx="784702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300" u="none" cap="none" strike="noStrike">
                <a:solidFill>
                  <a:schemeClr val="dk2"/>
                </a:solidFill>
                <a:latin typeface="Times New Roman"/>
                <a:ea typeface="Times New Roman"/>
                <a:cs typeface="Times New Roman"/>
                <a:sym typeface="Times New Roman"/>
              </a:rPr>
              <a:t>Port numbers :Application layer protocols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797" name="Google Shape;797;p40"/>
          <p:cNvPicPr preferRelativeResize="0"/>
          <p:nvPr/>
        </p:nvPicPr>
        <p:blipFill rotWithShape="1">
          <a:blip r:embed="rId3">
            <a:alphaModFix/>
          </a:blip>
          <a:srcRect b="0" l="0" r="0" t="0"/>
          <a:stretch/>
        </p:blipFill>
        <p:spPr>
          <a:xfrm>
            <a:off x="906823" y="0"/>
            <a:ext cx="7595019" cy="4452750"/>
          </a:xfrm>
          <a:prstGeom prst="rect">
            <a:avLst/>
          </a:prstGeom>
          <a:noFill/>
          <a:ln>
            <a:noFill/>
          </a:ln>
        </p:spPr>
      </p:pic>
      <p:cxnSp>
        <p:nvCxnSpPr>
          <p:cNvPr id="798" name="Google Shape;798;p4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799" name="Google Shape;799;p4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00" name="Google Shape;800;p4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01" name="Google Shape;801;p4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02" name="Google Shape;802;p4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03" name="Google Shape;803;p4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804" name="Google Shape;804;p4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810" name="Google Shape;810;p41"/>
          <p:cNvSpPr/>
          <p:nvPr/>
        </p:nvSpPr>
        <p:spPr>
          <a:xfrm>
            <a:off x="737754" y="676968"/>
            <a:ext cx="8167255" cy="403187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333333"/>
                </a:solidFill>
                <a:latin typeface="Times New Roman"/>
                <a:ea typeface="Times New Roman"/>
                <a:cs typeface="Times New Roman"/>
                <a:sym typeface="Times New Roman"/>
              </a:rPr>
              <a:t>A brief description of each flag subfield follows.</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a. QR (query/response):</a:t>
            </a:r>
            <a:r>
              <a:rPr b="0" i="0" lang="en-US" sz="1600" u="none" cap="none" strike="noStrike">
                <a:solidFill>
                  <a:srgbClr val="333333"/>
                </a:solidFill>
                <a:latin typeface="Times New Roman"/>
                <a:ea typeface="Times New Roman"/>
                <a:cs typeface="Times New Roman"/>
                <a:sym typeface="Times New Roman"/>
              </a:rPr>
              <a:t> This is a 1-bit subfield that defines the type of message. If it is 0, the message is a query. If it is 1, the message is a response.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b. OpCode:</a:t>
            </a:r>
            <a:r>
              <a:rPr b="0" i="0" lang="en-US" sz="1600" u="none" cap="none" strike="noStrike">
                <a:solidFill>
                  <a:srgbClr val="333333"/>
                </a:solidFill>
                <a:latin typeface="Times New Roman"/>
                <a:ea typeface="Times New Roman"/>
                <a:cs typeface="Times New Roman"/>
                <a:sym typeface="Times New Roman"/>
              </a:rPr>
              <a:t> This is a 4-bit subfield that defines the type of query or response (0 if standard, 1 if inverse, and 2 if a server status request).</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c. AA (authoritative answer):</a:t>
            </a:r>
            <a:r>
              <a:rPr b="0" i="0" lang="en-US" sz="1600" u="none" cap="none" strike="noStrike">
                <a:solidFill>
                  <a:srgbClr val="333333"/>
                </a:solidFill>
                <a:latin typeface="Times New Roman"/>
                <a:ea typeface="Times New Roman"/>
                <a:cs typeface="Times New Roman"/>
                <a:sym typeface="Times New Roman"/>
              </a:rPr>
              <a:t> This is a 1-bit subfield. When it is set (value of 1)it means that the name server is an authoritative server. It is used only in a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d. TC (truncated):</a:t>
            </a:r>
            <a:r>
              <a:rPr b="0" i="0" lang="en-US" sz="1600" u="none" cap="none" strike="noStrike">
                <a:solidFill>
                  <a:srgbClr val="333333"/>
                </a:solidFill>
                <a:latin typeface="Times New Roman"/>
                <a:ea typeface="Times New Roman"/>
                <a:cs typeface="Times New Roman"/>
                <a:sym typeface="Times New Roman"/>
              </a:rPr>
              <a:t> This is a 1-bit subfield. When it is set (value of 1), it means that the response was more than 512 bytes and truncated to 512. It is used when DNS uses the services of UDP (see Section 19.8 on Encapsulation).</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e. RD (recursion desired):</a:t>
            </a:r>
            <a:r>
              <a:rPr b="0" i="0" lang="en-US" sz="1600" u="none" cap="none" strike="noStrike">
                <a:solidFill>
                  <a:srgbClr val="333333"/>
                </a:solidFill>
                <a:latin typeface="Times New Roman"/>
                <a:ea typeface="Times New Roman"/>
                <a:cs typeface="Times New Roman"/>
                <a:sym typeface="Times New Roman"/>
              </a:rPr>
              <a:t> This is a 1-bit subfield. When it is set (value of 1) it means the client desires a recursive answer. It is set in the query message and repeated in the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f. RA (recursion available):</a:t>
            </a:r>
            <a:r>
              <a:rPr b="0" i="0" lang="en-US" sz="1600" u="none" cap="none" strike="noStrike">
                <a:solidFill>
                  <a:srgbClr val="333333"/>
                </a:solidFill>
                <a:latin typeface="Times New Roman"/>
                <a:ea typeface="Times New Roman"/>
                <a:cs typeface="Times New Roman"/>
                <a:sym typeface="Times New Roman"/>
              </a:rPr>
              <a:t> This is a 1-bit subfield. When it is set in the response, it means that a recursive response is available. It is set only in the response message.</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g. Reserved:</a:t>
            </a:r>
            <a:r>
              <a:rPr b="0" i="0" lang="en-US" sz="1600" u="none" cap="none" strike="noStrike">
                <a:solidFill>
                  <a:srgbClr val="333333"/>
                </a:solidFill>
                <a:latin typeface="Times New Roman"/>
                <a:ea typeface="Times New Roman"/>
                <a:cs typeface="Times New Roman"/>
                <a:sym typeface="Times New Roman"/>
              </a:rPr>
              <a:t> This is a 3-bit subfield set to 000.</a:t>
            </a:r>
            <a:endParaRPr/>
          </a:p>
          <a:p>
            <a:pPr indent="0" lvl="0" marL="0" marR="0" rtl="0" algn="just">
              <a:lnSpc>
                <a:spcPct val="100000"/>
              </a:lnSpc>
              <a:spcBef>
                <a:spcPts val="0"/>
              </a:spcBef>
              <a:spcAft>
                <a:spcPts val="0"/>
              </a:spcAft>
              <a:buNone/>
            </a:pPr>
            <a:r>
              <a:rPr b="1" i="0" lang="en-US" sz="1600" u="none" cap="none" strike="noStrike">
                <a:solidFill>
                  <a:srgbClr val="333333"/>
                </a:solidFill>
                <a:latin typeface="Times New Roman"/>
                <a:ea typeface="Times New Roman"/>
                <a:cs typeface="Times New Roman"/>
                <a:sym typeface="Times New Roman"/>
              </a:rPr>
              <a:t>h. rCode:</a:t>
            </a:r>
            <a:r>
              <a:rPr b="0" i="0" lang="en-US" sz="1600" u="none" cap="none" strike="noStrike">
                <a:solidFill>
                  <a:srgbClr val="333333"/>
                </a:solidFill>
                <a:latin typeface="Times New Roman"/>
                <a:ea typeface="Times New Roman"/>
                <a:cs typeface="Times New Roman"/>
                <a:sym typeface="Times New Roman"/>
              </a:rPr>
              <a:t> This is a 4-bit field that shows the status of the error in the response.</a:t>
            </a:r>
            <a:endParaRPr/>
          </a:p>
        </p:txBody>
      </p:sp>
      <p:sp>
        <p:nvSpPr>
          <p:cNvPr id="811" name="Google Shape;811;p41"/>
          <p:cNvSpPr txBox="1"/>
          <p:nvPr/>
        </p:nvSpPr>
        <p:spPr>
          <a:xfrm>
            <a:off x="1049481" y="96048"/>
            <a:ext cx="7543800" cy="533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200" u="none" cap="none" strike="noStrike">
                <a:solidFill>
                  <a:schemeClr val="dk1"/>
                </a:solidFill>
                <a:latin typeface="Times New Roman"/>
                <a:ea typeface="Times New Roman"/>
                <a:cs typeface="Times New Roman"/>
                <a:sym typeface="Times New Roman"/>
              </a:rPr>
              <a:t>  Flag Bits (Extra): </a:t>
            </a:r>
            <a:endParaRPr b="1" i="0" sz="3200" u="none" cap="none" strike="noStrike">
              <a:solidFill>
                <a:schemeClr val="dk1"/>
              </a:solidFill>
              <a:latin typeface="Times New Roman"/>
              <a:ea typeface="Times New Roman"/>
              <a:cs typeface="Times New Roman"/>
              <a:sym typeface="Times New Roman"/>
            </a:endParaRPr>
          </a:p>
        </p:txBody>
      </p:sp>
      <p:pic>
        <p:nvPicPr>
          <p:cNvPr id="812" name="Google Shape;812;p41"/>
          <p:cNvPicPr preferRelativeResize="0"/>
          <p:nvPr/>
        </p:nvPicPr>
        <p:blipFill rotWithShape="1">
          <a:blip r:embed="rId3">
            <a:alphaModFix/>
          </a:blip>
          <a:srcRect b="0" l="0" r="0" t="0"/>
          <a:stretch/>
        </p:blipFill>
        <p:spPr>
          <a:xfrm>
            <a:off x="4611831" y="270965"/>
            <a:ext cx="3981450" cy="371475"/>
          </a:xfrm>
          <a:prstGeom prst="rect">
            <a:avLst/>
          </a:prstGeom>
          <a:noFill/>
          <a:ln>
            <a:noFill/>
          </a:ln>
        </p:spPr>
      </p:pic>
      <p:cxnSp>
        <p:nvCxnSpPr>
          <p:cNvPr id="813" name="Google Shape;813;p4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14" name="Google Shape;814;p4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15" name="Google Shape;815;p4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16" name="Google Shape;816;p4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17" name="Google Shape;817;p4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18" name="Google Shape;818;p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819" name="Google Shape;819;p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825" name="Google Shape;825;p42"/>
          <p:cNvPicPr preferRelativeResize="0"/>
          <p:nvPr/>
        </p:nvPicPr>
        <p:blipFill rotWithShape="1">
          <a:blip r:embed="rId3">
            <a:alphaModFix/>
          </a:blip>
          <a:srcRect b="0" l="0" r="0" t="0"/>
          <a:stretch/>
        </p:blipFill>
        <p:spPr>
          <a:xfrm>
            <a:off x="896216" y="803494"/>
            <a:ext cx="6686550" cy="3748080"/>
          </a:xfrm>
          <a:prstGeom prst="rect">
            <a:avLst/>
          </a:prstGeom>
          <a:noFill/>
          <a:ln>
            <a:noFill/>
          </a:ln>
        </p:spPr>
      </p:pic>
      <p:cxnSp>
        <p:nvCxnSpPr>
          <p:cNvPr id="826" name="Google Shape;826;p4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27" name="Google Shape;827;p4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28" name="Google Shape;828;p4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29" name="Google Shape;829;p4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30" name="Google Shape;830;p4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31" name="Google Shape;831;p42"/>
          <p:cNvSpPr/>
          <p:nvPr/>
        </p:nvSpPr>
        <p:spPr>
          <a:xfrm>
            <a:off x="1130497" y="32982"/>
            <a:ext cx="72788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C00000"/>
                </a:solidFill>
                <a:latin typeface="Times New Roman"/>
                <a:ea typeface="Times New Roman"/>
                <a:cs typeface="Times New Roman"/>
                <a:sym typeface="Times New Roman"/>
              </a:rPr>
              <a:t>Header Format (Extra)                      cont</a:t>
            </a:r>
            <a:endParaRPr b="0" i="0" sz="3200" u="none" cap="none" strike="noStrike">
              <a:solidFill>
                <a:srgbClr val="C00000"/>
              </a:solidFill>
              <a:latin typeface="Arial"/>
              <a:ea typeface="Arial"/>
              <a:cs typeface="Arial"/>
              <a:sym typeface="Arial"/>
            </a:endParaRPr>
          </a:p>
        </p:txBody>
      </p:sp>
      <p:sp>
        <p:nvSpPr>
          <p:cNvPr id="832" name="Google Shape;832;p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833" name="Google Shape;833;p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841" name="Google Shape;841;p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842" name="Google Shape;842;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43" name="Google Shape;843;p43"/>
          <p:cNvSpPr txBox="1"/>
          <p:nvPr>
            <p:ph idx="4294967295" type="title"/>
          </p:nvPr>
        </p:nvSpPr>
        <p:spPr>
          <a:xfrm>
            <a:off x="1220160" y="-12500"/>
            <a:ext cx="7543800" cy="596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Types of records in DNS</a:t>
            </a:r>
            <a:endParaRPr b="1" sz="3200">
              <a:solidFill>
                <a:schemeClr val="dk1"/>
              </a:solidFill>
              <a:latin typeface="Times New Roman"/>
              <a:ea typeface="Times New Roman"/>
              <a:cs typeface="Times New Roman"/>
              <a:sym typeface="Times New Roman"/>
            </a:endParaRPr>
          </a:p>
        </p:txBody>
      </p:sp>
      <p:sp>
        <p:nvSpPr>
          <p:cNvPr id="844" name="Google Shape;844;p43"/>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Question records</a:t>
            </a:r>
            <a:endParaRPr b="0" i="0" sz="1600" u="none" cap="none" strike="noStrike">
              <a:solidFill>
                <a:schemeClr val="dk1"/>
              </a:solidFill>
              <a:latin typeface="Times New Roman"/>
              <a:ea typeface="Times New Roman"/>
              <a:cs typeface="Times New Roman"/>
              <a:sym typeface="Times New Roman"/>
            </a:endParaRPr>
          </a:p>
        </p:txBody>
      </p:sp>
      <p:sp>
        <p:nvSpPr>
          <p:cNvPr id="845" name="Google Shape;845;p43"/>
          <p:cNvSpPr txBox="1"/>
          <p:nvPr/>
        </p:nvSpPr>
        <p:spPr>
          <a:xfrm>
            <a:off x="591145" y="1621913"/>
            <a:ext cx="8570271" cy="156963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Two types of records are used in DNS:</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b="1" i="0" lang="en-US" sz="1800" u="none" cap="none" strike="noStrike">
                <a:solidFill>
                  <a:srgbClr val="000000"/>
                </a:solidFill>
                <a:latin typeface="Times New Roman"/>
                <a:ea typeface="Times New Roman"/>
                <a:cs typeface="Times New Roman"/>
                <a:sym typeface="Times New Roman"/>
              </a:rPr>
              <a:t>The Question Records</a:t>
            </a:r>
            <a:r>
              <a:rPr b="0" i="0" lang="en-US" sz="1800" u="none" cap="none" strike="noStrike">
                <a:solidFill>
                  <a:srgbClr val="000000"/>
                </a:solidFill>
                <a:latin typeface="Times New Roman"/>
                <a:ea typeface="Times New Roman"/>
                <a:cs typeface="Times New Roman"/>
                <a:sym typeface="Times New Roman"/>
              </a:rPr>
              <a:t> are used in the question section of the </a:t>
            </a:r>
            <a:r>
              <a:rPr b="1" i="0" lang="en-US" sz="1800" u="none" cap="none" strike="noStrike">
                <a:solidFill>
                  <a:srgbClr val="C00000"/>
                </a:solidFill>
                <a:latin typeface="Times New Roman"/>
                <a:ea typeface="Times New Roman"/>
                <a:cs typeface="Times New Roman"/>
                <a:sym typeface="Times New Roman"/>
              </a:rPr>
              <a:t>query and response messages</a:t>
            </a:r>
            <a:endParaRPr b="1" i="0" sz="1800" u="none" cap="none" strike="noStrike">
              <a:solidFill>
                <a:srgbClr val="C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1" i="0" lang="en-US" sz="1800" u="none" cap="none" strike="noStrike">
                <a:solidFill>
                  <a:schemeClr val="dk1"/>
                </a:solidFill>
                <a:latin typeface="Times New Roman"/>
                <a:ea typeface="Times New Roman"/>
                <a:cs typeface="Times New Roman"/>
                <a:sym typeface="Times New Roman"/>
              </a:rPr>
              <a:t>The Resource Records</a:t>
            </a:r>
            <a:r>
              <a:rPr b="0" i="0" lang="en-US" sz="1800" u="none" cap="none" strike="noStrike">
                <a:solidFill>
                  <a:schemeClr val="dk1"/>
                </a:solidFill>
                <a:latin typeface="Times New Roman"/>
                <a:ea typeface="Times New Roman"/>
                <a:cs typeface="Times New Roman"/>
                <a:sym typeface="Times New Roman"/>
              </a:rPr>
              <a:t> are used in the answer, authoritative, and additional information sections of the </a:t>
            </a:r>
            <a:r>
              <a:rPr b="1" i="0" lang="en-US" sz="1800" u="none" cap="none" strike="noStrike">
                <a:solidFill>
                  <a:srgbClr val="C00000"/>
                </a:solidFill>
                <a:latin typeface="Times New Roman"/>
                <a:ea typeface="Times New Roman"/>
                <a:cs typeface="Times New Roman"/>
                <a:sym typeface="Times New Roman"/>
              </a:rPr>
              <a:t>response message.</a:t>
            </a:r>
            <a:endParaRPr b="1" i="0" sz="2000" u="none" cap="none" strike="noStrike">
              <a:solidFill>
                <a:srgbClr val="C00000"/>
              </a:solidFill>
              <a:latin typeface="Times New Roman"/>
              <a:ea typeface="Times New Roman"/>
              <a:cs typeface="Times New Roman"/>
              <a:sym typeface="Times New Roman"/>
            </a:endParaRPr>
          </a:p>
        </p:txBody>
      </p:sp>
      <p:pic>
        <p:nvPicPr>
          <p:cNvPr id="846" name="Google Shape;846;p43"/>
          <p:cNvPicPr preferRelativeResize="0"/>
          <p:nvPr/>
        </p:nvPicPr>
        <p:blipFill rotWithShape="1">
          <a:blip r:embed="rId3">
            <a:alphaModFix/>
          </a:blip>
          <a:srcRect b="0" l="0" r="0" t="0"/>
          <a:stretch/>
        </p:blipFill>
        <p:spPr>
          <a:xfrm>
            <a:off x="609350" y="3186632"/>
            <a:ext cx="7715250" cy="1130167"/>
          </a:xfrm>
          <a:prstGeom prst="rect">
            <a:avLst/>
          </a:prstGeom>
          <a:noFill/>
          <a:ln>
            <a:noFill/>
          </a:ln>
        </p:spPr>
      </p:pic>
      <p:sp>
        <p:nvSpPr>
          <p:cNvPr id="847" name="Google Shape;847;p43"/>
          <p:cNvSpPr/>
          <p:nvPr/>
        </p:nvSpPr>
        <p:spPr>
          <a:xfrm>
            <a:off x="607440" y="763709"/>
            <a:ext cx="815652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C00000"/>
                </a:solidFill>
                <a:latin typeface="Times New Roman"/>
                <a:ea typeface="Times New Roman"/>
                <a:cs typeface="Times New Roman"/>
                <a:sym typeface="Times New Roman"/>
              </a:rPr>
              <a:t>DNS records </a:t>
            </a:r>
            <a:r>
              <a:rPr b="0" i="0" lang="en-US" sz="1600" u="none" cap="none" strike="noStrike">
                <a:solidFill>
                  <a:srgbClr val="202124"/>
                </a:solidFill>
                <a:latin typeface="Times New Roman"/>
                <a:ea typeface="Times New Roman"/>
                <a:cs typeface="Times New Roman"/>
                <a:sym typeface="Times New Roman"/>
              </a:rPr>
              <a:t>are </a:t>
            </a:r>
            <a:r>
              <a:rPr b="1" i="0" lang="en-US" sz="1600" u="none" cap="none" strike="noStrike">
                <a:solidFill>
                  <a:srgbClr val="202124"/>
                </a:solidFill>
                <a:latin typeface="Times New Roman"/>
                <a:ea typeface="Times New Roman"/>
                <a:cs typeface="Times New Roman"/>
                <a:sym typeface="Times New Roman"/>
              </a:rPr>
              <a:t>instructions that live in </a:t>
            </a:r>
            <a:r>
              <a:rPr b="1" i="0" lang="en-US" sz="1600" u="none" cap="none" strike="noStrike">
                <a:solidFill>
                  <a:srgbClr val="C00000"/>
                </a:solidFill>
                <a:latin typeface="Times New Roman"/>
                <a:ea typeface="Times New Roman"/>
                <a:cs typeface="Times New Roman"/>
                <a:sym typeface="Times New Roman"/>
              </a:rPr>
              <a:t>authoritative DNS servers </a:t>
            </a:r>
            <a:r>
              <a:rPr b="1" i="0" lang="en-US" sz="1600" u="none" cap="none" strike="noStrike">
                <a:solidFill>
                  <a:srgbClr val="202124"/>
                </a:solidFill>
                <a:latin typeface="Times New Roman"/>
                <a:ea typeface="Times New Roman"/>
                <a:cs typeface="Times New Roman"/>
                <a:sym typeface="Times New Roman"/>
              </a:rPr>
              <a:t>and provide information about a domain including what IP address is associated with that domain and how to handle requests for that domain</a:t>
            </a:r>
            <a:r>
              <a:rPr b="0" i="0" lang="en-US" sz="1600" u="none" cap="none" strike="noStrike">
                <a:solidFill>
                  <a:srgbClr val="202124"/>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p:txBody>
      </p:sp>
      <p:cxnSp>
        <p:nvCxnSpPr>
          <p:cNvPr id="848" name="Google Shape;848;p4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49" name="Google Shape;849;p4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50" name="Google Shape;850;p4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51" name="Google Shape;851;p4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52" name="Google Shape;852;p4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860" name="Google Shape;860;p4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861" name="Google Shape;861;p4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862" name="Google Shape;862;p44"/>
          <p:cNvSpPr txBox="1"/>
          <p:nvPr>
            <p:ph idx="4294967295" type="title"/>
          </p:nvPr>
        </p:nvSpPr>
        <p:spPr>
          <a:xfrm>
            <a:off x="1105496" y="-19644"/>
            <a:ext cx="7543800" cy="6111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Resource record format</a:t>
            </a:r>
            <a:endParaRPr b="1" sz="3200">
              <a:solidFill>
                <a:schemeClr val="dk1"/>
              </a:solidFill>
              <a:latin typeface="Times New Roman"/>
              <a:ea typeface="Times New Roman"/>
              <a:cs typeface="Times New Roman"/>
              <a:sym typeface="Times New Roman"/>
            </a:endParaRPr>
          </a:p>
        </p:txBody>
      </p:sp>
      <p:sp>
        <p:nvSpPr>
          <p:cNvPr id="863" name="Google Shape;863;p44"/>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Resource records</a:t>
            </a:r>
            <a:endParaRPr b="0" i="0" sz="1600" u="none" cap="none" strike="noStrike">
              <a:solidFill>
                <a:schemeClr val="dk1"/>
              </a:solidFill>
              <a:latin typeface="Times New Roman"/>
              <a:ea typeface="Times New Roman"/>
              <a:cs typeface="Times New Roman"/>
              <a:sym typeface="Times New Roman"/>
            </a:endParaRPr>
          </a:p>
        </p:txBody>
      </p:sp>
      <p:pic>
        <p:nvPicPr>
          <p:cNvPr id="864" name="Google Shape;864;p44"/>
          <p:cNvPicPr preferRelativeResize="0"/>
          <p:nvPr/>
        </p:nvPicPr>
        <p:blipFill rotWithShape="1">
          <a:blip r:embed="rId3">
            <a:alphaModFix/>
          </a:blip>
          <a:srcRect b="0" l="0" r="0" t="0"/>
          <a:stretch/>
        </p:blipFill>
        <p:spPr>
          <a:xfrm>
            <a:off x="706925" y="927180"/>
            <a:ext cx="3750775" cy="3389620"/>
          </a:xfrm>
          <a:prstGeom prst="rect">
            <a:avLst/>
          </a:prstGeom>
          <a:noFill/>
          <a:ln>
            <a:noFill/>
          </a:ln>
        </p:spPr>
      </p:pic>
      <p:pic>
        <p:nvPicPr>
          <p:cNvPr id="865" name="Google Shape;865;p44"/>
          <p:cNvPicPr preferRelativeResize="0"/>
          <p:nvPr/>
        </p:nvPicPr>
        <p:blipFill rotWithShape="1">
          <a:blip r:embed="rId4">
            <a:alphaModFix/>
          </a:blip>
          <a:srcRect b="0" l="0" r="0" t="0"/>
          <a:stretch/>
        </p:blipFill>
        <p:spPr>
          <a:xfrm>
            <a:off x="4868729" y="927180"/>
            <a:ext cx="4172382" cy="3343320"/>
          </a:xfrm>
          <a:prstGeom prst="rect">
            <a:avLst/>
          </a:prstGeom>
          <a:noFill/>
          <a:ln>
            <a:noFill/>
          </a:ln>
        </p:spPr>
      </p:pic>
      <p:cxnSp>
        <p:nvCxnSpPr>
          <p:cNvPr id="866" name="Google Shape;866;p4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67" name="Google Shape;867;p4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868" name="Google Shape;868;p4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69" name="Google Shape;869;p4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70" name="Google Shape;870;p44"/>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Understanding Different Types of Record in DNS Server" id="876" name="Google Shape;876;p45"/>
          <p:cNvPicPr preferRelativeResize="0"/>
          <p:nvPr/>
        </p:nvPicPr>
        <p:blipFill rotWithShape="1">
          <a:blip r:embed="rId3">
            <a:alphaModFix/>
          </a:blip>
          <a:srcRect b="0" l="0" r="0" t="0"/>
          <a:stretch/>
        </p:blipFill>
        <p:spPr>
          <a:xfrm>
            <a:off x="1807729" y="290945"/>
            <a:ext cx="5767243" cy="4301837"/>
          </a:xfrm>
          <a:prstGeom prst="rect">
            <a:avLst/>
          </a:prstGeom>
          <a:noFill/>
          <a:ln>
            <a:noFill/>
          </a:ln>
        </p:spPr>
      </p:pic>
      <p:cxnSp>
        <p:nvCxnSpPr>
          <p:cNvPr id="877" name="Google Shape;877;p4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78" name="Google Shape;878;p4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79" name="Google Shape;879;p4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80" name="Google Shape;880;p4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81" name="Google Shape;881;p4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82" name="Google Shape;882;p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883" name="Google Shape;883;p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descr="Linux command to find Time-To-Live (TTL) DNS" id="889" name="Google Shape;889;p46"/>
          <p:cNvPicPr preferRelativeResize="0"/>
          <p:nvPr/>
        </p:nvPicPr>
        <p:blipFill rotWithShape="1">
          <a:blip r:embed="rId3">
            <a:alphaModFix/>
          </a:blip>
          <a:srcRect b="0" l="0" r="0" t="0"/>
          <a:stretch/>
        </p:blipFill>
        <p:spPr>
          <a:xfrm>
            <a:off x="1288473" y="850834"/>
            <a:ext cx="6234545" cy="3774056"/>
          </a:xfrm>
          <a:prstGeom prst="rect">
            <a:avLst/>
          </a:prstGeom>
          <a:noFill/>
          <a:ln>
            <a:noFill/>
          </a:ln>
        </p:spPr>
      </p:pic>
      <p:cxnSp>
        <p:nvCxnSpPr>
          <p:cNvPr id="890" name="Google Shape;890;p4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891" name="Google Shape;891;p4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892" name="Google Shape;892;p4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893" name="Google Shape;893;p4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894" name="Google Shape;894;p4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895" name="Google Shape;895;p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896" name="Google Shape;896;p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897" name="Google Shape;897;p46"/>
          <p:cNvSpPr/>
          <p:nvPr/>
        </p:nvSpPr>
        <p:spPr>
          <a:xfrm>
            <a:off x="3199875" y="178675"/>
            <a:ext cx="25667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Times New Roman"/>
                <a:ea typeface="Times New Roman"/>
                <a:cs typeface="Times New Roman"/>
                <a:sym typeface="Times New Roman"/>
              </a:rPr>
              <a:t>Extra:  command:      ipconfig/all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903" name="Google Shape;903;p47"/>
          <p:cNvSpPr/>
          <p:nvPr/>
        </p:nvSpPr>
        <p:spPr>
          <a:xfrm>
            <a:off x="809172" y="1438296"/>
            <a:ext cx="795602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Dynamic Host Control Protocol </a:t>
            </a:r>
            <a:endParaRPr b="1" i="0" sz="44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4400" u="none" cap="none" strike="noStrike">
                <a:solidFill>
                  <a:srgbClr val="C00000"/>
                </a:solidFill>
                <a:latin typeface="Times New Roman"/>
                <a:ea typeface="Times New Roman"/>
                <a:cs typeface="Times New Roman"/>
                <a:sym typeface="Times New Roman"/>
              </a:rPr>
              <a:t>(DHCP)</a:t>
            </a:r>
            <a:endParaRPr b="0" i="0" sz="4400" u="none" cap="none" strike="noStrike">
              <a:solidFill>
                <a:srgbClr val="C00000"/>
              </a:solidFill>
              <a:latin typeface="Arial"/>
              <a:ea typeface="Arial"/>
              <a:cs typeface="Arial"/>
              <a:sym typeface="Arial"/>
            </a:endParaRPr>
          </a:p>
        </p:txBody>
      </p:sp>
      <p:sp>
        <p:nvSpPr>
          <p:cNvPr id="904" name="Google Shape;904;p47"/>
          <p:cNvSpPr/>
          <p:nvPr/>
        </p:nvSpPr>
        <p:spPr>
          <a:xfrm>
            <a:off x="1672937" y="3993467"/>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https://www.youtube.com/watch?v=4pkDL1pgCgQ&amp;t=122s</a:t>
            </a:r>
            <a:endParaRPr/>
          </a:p>
        </p:txBody>
      </p:sp>
      <p:cxnSp>
        <p:nvCxnSpPr>
          <p:cNvPr id="905" name="Google Shape;905;p4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06" name="Google Shape;906;p4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07" name="Google Shape;907;p4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08" name="Google Shape;908;p4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09" name="Google Shape;909;p4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910" name="Google Shape;910;p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911" name="Google Shape;911;p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917" name="Google Shape;917;p48"/>
          <p:cNvPicPr preferRelativeResize="0"/>
          <p:nvPr/>
        </p:nvPicPr>
        <p:blipFill rotWithShape="1">
          <a:blip r:embed="rId3">
            <a:alphaModFix/>
          </a:blip>
          <a:srcRect b="0" l="0" r="0" t="0"/>
          <a:stretch/>
        </p:blipFill>
        <p:spPr>
          <a:xfrm>
            <a:off x="697705" y="562908"/>
            <a:ext cx="3229123" cy="1798810"/>
          </a:xfrm>
          <a:prstGeom prst="rect">
            <a:avLst/>
          </a:prstGeom>
          <a:noFill/>
          <a:ln>
            <a:noFill/>
          </a:ln>
        </p:spPr>
      </p:pic>
      <p:pic>
        <p:nvPicPr>
          <p:cNvPr id="918" name="Google Shape;918;p48"/>
          <p:cNvPicPr preferRelativeResize="0"/>
          <p:nvPr/>
        </p:nvPicPr>
        <p:blipFill rotWithShape="1">
          <a:blip r:embed="rId4">
            <a:alphaModFix/>
          </a:blip>
          <a:srcRect b="0" l="0" r="0" t="0"/>
          <a:stretch/>
        </p:blipFill>
        <p:spPr>
          <a:xfrm>
            <a:off x="4728062" y="345810"/>
            <a:ext cx="4038937" cy="2051457"/>
          </a:xfrm>
          <a:prstGeom prst="rect">
            <a:avLst/>
          </a:prstGeom>
          <a:noFill/>
          <a:ln>
            <a:noFill/>
          </a:ln>
        </p:spPr>
      </p:pic>
      <p:sp>
        <p:nvSpPr>
          <p:cNvPr id="919" name="Google Shape;919;p48"/>
          <p:cNvSpPr/>
          <p:nvPr/>
        </p:nvSpPr>
        <p:spPr>
          <a:xfrm>
            <a:off x="708420" y="2235988"/>
            <a:ext cx="273664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Why IP Address is needed?</a:t>
            </a:r>
            <a:endParaRPr b="0" i="0" sz="1800" u="none" cap="none" strike="noStrike">
              <a:solidFill>
                <a:schemeClr val="dk1"/>
              </a:solidFill>
              <a:latin typeface="Times New Roman"/>
              <a:ea typeface="Times New Roman"/>
              <a:cs typeface="Times New Roman"/>
              <a:sym typeface="Times New Roman"/>
            </a:endParaRPr>
          </a:p>
        </p:txBody>
      </p:sp>
      <p:sp>
        <p:nvSpPr>
          <p:cNvPr id="920" name="Google Shape;920;p48"/>
          <p:cNvSpPr/>
          <p:nvPr/>
        </p:nvSpPr>
        <p:spPr>
          <a:xfrm>
            <a:off x="4276313" y="2308811"/>
            <a:ext cx="388119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Manually given address as number of hosts are less</a:t>
            </a:r>
            <a:endParaRPr b="0" i="0" sz="1400" u="none" cap="none" strike="noStrike">
              <a:solidFill>
                <a:schemeClr val="dk1"/>
              </a:solidFill>
              <a:latin typeface="Times New Roman"/>
              <a:ea typeface="Times New Roman"/>
              <a:cs typeface="Times New Roman"/>
              <a:sym typeface="Times New Roman"/>
            </a:endParaRPr>
          </a:p>
        </p:txBody>
      </p:sp>
      <p:pic>
        <p:nvPicPr>
          <p:cNvPr id="921" name="Google Shape;921;p48"/>
          <p:cNvPicPr preferRelativeResize="0"/>
          <p:nvPr/>
        </p:nvPicPr>
        <p:blipFill rotWithShape="1">
          <a:blip r:embed="rId5">
            <a:alphaModFix/>
          </a:blip>
          <a:srcRect b="0" l="0" r="0" t="0"/>
          <a:stretch/>
        </p:blipFill>
        <p:spPr>
          <a:xfrm>
            <a:off x="733875" y="2751611"/>
            <a:ext cx="3596476" cy="1468120"/>
          </a:xfrm>
          <a:prstGeom prst="rect">
            <a:avLst/>
          </a:prstGeom>
          <a:noFill/>
          <a:ln>
            <a:noFill/>
          </a:ln>
        </p:spPr>
      </p:pic>
      <p:sp>
        <p:nvSpPr>
          <p:cNvPr id="922" name="Google Shape;922;p48"/>
          <p:cNvSpPr/>
          <p:nvPr/>
        </p:nvSpPr>
        <p:spPr>
          <a:xfrm>
            <a:off x="515238" y="4330274"/>
            <a:ext cx="42082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Dynamically given address as number of hosts are large</a:t>
            </a:r>
            <a:endParaRPr b="0" i="0" sz="1400" u="none" cap="none" strike="noStrike">
              <a:solidFill>
                <a:schemeClr val="dk1"/>
              </a:solidFill>
              <a:latin typeface="Times New Roman"/>
              <a:ea typeface="Times New Roman"/>
              <a:cs typeface="Times New Roman"/>
              <a:sym typeface="Times New Roman"/>
            </a:endParaRPr>
          </a:p>
        </p:txBody>
      </p:sp>
      <p:pic>
        <p:nvPicPr>
          <p:cNvPr id="923" name="Google Shape;923;p48"/>
          <p:cNvPicPr preferRelativeResize="0"/>
          <p:nvPr/>
        </p:nvPicPr>
        <p:blipFill rotWithShape="1">
          <a:blip r:embed="rId6">
            <a:alphaModFix/>
          </a:blip>
          <a:srcRect b="0" l="0" r="0" t="0"/>
          <a:stretch/>
        </p:blipFill>
        <p:spPr>
          <a:xfrm>
            <a:off x="4939846" y="2845304"/>
            <a:ext cx="3945969" cy="1514964"/>
          </a:xfrm>
          <a:prstGeom prst="rect">
            <a:avLst/>
          </a:prstGeom>
          <a:noFill/>
          <a:ln>
            <a:noFill/>
          </a:ln>
        </p:spPr>
      </p:pic>
      <p:sp>
        <p:nvSpPr>
          <p:cNvPr id="924" name="Google Shape;924;p48"/>
          <p:cNvSpPr/>
          <p:nvPr/>
        </p:nvSpPr>
        <p:spPr>
          <a:xfrm>
            <a:off x="6912830" y="4077510"/>
            <a:ext cx="215227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Special Host is called as DHCP Server</a:t>
            </a:r>
            <a:endParaRPr b="0" i="0" sz="1200" u="none" cap="none" strike="noStrike">
              <a:solidFill>
                <a:schemeClr val="dk1"/>
              </a:solidFill>
              <a:latin typeface="Times New Roman"/>
              <a:ea typeface="Times New Roman"/>
              <a:cs typeface="Times New Roman"/>
              <a:sym typeface="Times New Roman"/>
            </a:endParaRPr>
          </a:p>
        </p:txBody>
      </p:sp>
      <p:sp>
        <p:nvSpPr>
          <p:cNvPr id="925" name="Google Shape;925;p4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26" name="Google Shape;926;p4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27" name="Google Shape;927;p4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28" name="Google Shape;928;p48"/>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
        <p:nvSpPr>
          <p:cNvPr id="929" name="Google Shape;929;p48"/>
          <p:cNvSpPr/>
          <p:nvPr/>
        </p:nvSpPr>
        <p:spPr>
          <a:xfrm>
            <a:off x="2091670" y="41088"/>
            <a:ext cx="43091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C00000"/>
                </a:solidFill>
                <a:latin typeface="Times New Roman"/>
                <a:ea typeface="Times New Roman"/>
                <a:cs typeface="Times New Roman"/>
                <a:sym typeface="Times New Roman"/>
              </a:rPr>
              <a:t>DHCP: Extra Information</a:t>
            </a:r>
            <a:endParaRPr b="0" i="0" sz="2400" u="none" cap="none" strike="noStrike">
              <a:solidFill>
                <a:srgbClr val="000000"/>
              </a:solidFill>
              <a:latin typeface="Times New Roman"/>
              <a:ea typeface="Times New Roman"/>
              <a:cs typeface="Times New Roman"/>
              <a:sym typeface="Times New Roman"/>
            </a:endParaRPr>
          </a:p>
        </p:txBody>
      </p:sp>
      <p:sp>
        <p:nvSpPr>
          <p:cNvPr id="930" name="Google Shape;930;p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931" name="Google Shape;931;p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37" name="Google Shape;937;p49"/>
          <p:cNvSpPr txBox="1"/>
          <p:nvPr>
            <p:ph idx="4294967295" type="title"/>
          </p:nvPr>
        </p:nvSpPr>
        <p:spPr>
          <a:xfrm>
            <a:off x="841177" y="-37542"/>
            <a:ext cx="7543800" cy="1089025"/>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5000"/>
              </a:lnSpc>
              <a:spcBef>
                <a:spcPts val="0"/>
              </a:spcBef>
              <a:spcAft>
                <a:spcPts val="0"/>
              </a:spcAft>
              <a:buClr>
                <a:schemeClr val="dk1"/>
              </a:buClr>
              <a:buSzPct val="30554"/>
              <a:buFont typeface="Arial"/>
              <a:buNone/>
            </a:pPr>
            <a:r>
              <a:t/>
            </a:r>
            <a:endParaRPr b="1">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ct val="30554"/>
              <a:buFont typeface="Arial"/>
              <a:buNone/>
            </a:pPr>
            <a:r>
              <a:rPr b="1" lang="en-US">
                <a:latin typeface="Times New Roman"/>
                <a:ea typeface="Times New Roman"/>
                <a:cs typeface="Times New Roman"/>
                <a:sym typeface="Times New Roman"/>
              </a:rPr>
              <a:t>Dynamic Host Control Protocol (DHCP)</a:t>
            </a:r>
            <a:endParaRPr b="1">
              <a:latin typeface="Times New Roman"/>
              <a:ea typeface="Times New Roman"/>
              <a:cs typeface="Times New Roman"/>
              <a:sym typeface="Times New Roman"/>
            </a:endParaRPr>
          </a:p>
          <a:p>
            <a:pPr indent="0" lvl="0" marL="0" rtl="0" algn="l">
              <a:lnSpc>
                <a:spcPct val="85000"/>
              </a:lnSpc>
              <a:spcBef>
                <a:spcPts val="0"/>
              </a:spcBef>
              <a:spcAft>
                <a:spcPts val="0"/>
              </a:spcAft>
              <a:buSzPct val="111111"/>
              <a:buNone/>
            </a:pPr>
            <a:r>
              <a:t/>
            </a:r>
            <a:endParaRPr b="1">
              <a:latin typeface="Times New Roman"/>
              <a:ea typeface="Times New Roman"/>
              <a:cs typeface="Times New Roman"/>
              <a:sym typeface="Times New Roman"/>
            </a:endParaRPr>
          </a:p>
        </p:txBody>
      </p:sp>
      <p:sp>
        <p:nvSpPr>
          <p:cNvPr id="938" name="Google Shape;938;p49"/>
          <p:cNvSpPr txBox="1"/>
          <p:nvPr>
            <p:ph idx="4294967295" type="body"/>
          </p:nvPr>
        </p:nvSpPr>
        <p:spPr>
          <a:xfrm>
            <a:off x="311126" y="698628"/>
            <a:ext cx="4977900" cy="3662362"/>
          </a:xfrm>
          <a:prstGeom prst="rect">
            <a:avLst/>
          </a:prstGeom>
          <a:noFill/>
          <a:ln>
            <a:noFill/>
          </a:ln>
        </p:spPr>
        <p:txBody>
          <a:bodyPr anchorCtr="0" anchor="t" bIns="34275" lIns="0" spcFirstLastPara="1" rIns="0" wrap="square" tIns="34275">
            <a:noAutofit/>
          </a:bodyPr>
          <a:lstStyle/>
          <a:p>
            <a:pPr indent="-100053" lvl="0" marL="468779" rtl="0" algn="just">
              <a:lnSpc>
                <a:spcPct val="100000"/>
              </a:lnSpc>
              <a:spcBef>
                <a:spcPts val="90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Each computer that uses the TCP/IP protocol suite needs to know its IP address. If the computer uses classless addressing or is a member of a subnet, it also needs to know its subnet mask.</a:t>
            </a:r>
            <a:endParaRPr sz="1600">
              <a:solidFill>
                <a:schemeClr val="dk2"/>
              </a:solidFill>
              <a:latin typeface="Times New Roman"/>
              <a:ea typeface="Times New Roman"/>
              <a:cs typeface="Times New Roman"/>
              <a:sym typeface="Times New Roman"/>
            </a:endParaRPr>
          </a:p>
          <a:p>
            <a:pPr indent="-100053" lvl="0" marL="468779" rtl="0" algn="just">
              <a:lnSpc>
                <a:spcPct val="100000"/>
              </a:lnSpc>
              <a:spcBef>
                <a:spcPts val="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Four pieces of information are normally needed:   </a:t>
            </a:r>
            <a:endParaRPr/>
          </a:p>
          <a:p>
            <a:pPr indent="0" lvl="0" marL="125879" rtl="0" algn="just">
              <a:lnSpc>
                <a:spcPct val="100000"/>
              </a:lnSpc>
              <a:spcBef>
                <a:spcPts val="0"/>
              </a:spcBef>
              <a:spcAft>
                <a:spcPts val="0"/>
              </a:spcAft>
              <a:buClr>
                <a:schemeClr val="dk2"/>
              </a:buClr>
              <a:buSzPts val="1576"/>
              <a:buNone/>
            </a:pPr>
            <a:r>
              <a:rPr b="1" lang="en-US" sz="1600">
                <a:solidFill>
                  <a:schemeClr val="dk2"/>
                </a:solidFill>
                <a:latin typeface="Times New Roman"/>
                <a:ea typeface="Times New Roman"/>
                <a:cs typeface="Times New Roman"/>
                <a:sym typeface="Times New Roman"/>
              </a:rPr>
              <a:t>          </a:t>
            </a:r>
            <a:r>
              <a:rPr b="1" lang="en-US" sz="1600">
                <a:solidFill>
                  <a:srgbClr val="C00000"/>
                </a:solidFill>
                <a:latin typeface="Times New Roman"/>
                <a:ea typeface="Times New Roman"/>
                <a:cs typeface="Times New Roman"/>
                <a:sym typeface="Times New Roman"/>
              </a:rPr>
              <a:t>1. The IP address of the computer    </a:t>
            </a:r>
            <a:endParaRPr b="1" sz="1600">
              <a:solidFill>
                <a:srgbClr val="C00000"/>
              </a:solidFill>
              <a:latin typeface="Times New Roman"/>
              <a:ea typeface="Times New Roman"/>
              <a:cs typeface="Times New Roman"/>
              <a:sym typeface="Times New Roman"/>
            </a:endParaRPr>
          </a:p>
          <a:p>
            <a:pPr indent="0" lvl="0" marL="0" rtl="0" algn="just">
              <a:lnSpc>
                <a:spcPct val="100000"/>
              </a:lnSpc>
              <a:spcBef>
                <a:spcPts val="900"/>
              </a:spcBef>
              <a:spcAft>
                <a:spcPts val="0"/>
              </a:spcAft>
              <a:buSzPts val="1500"/>
              <a:buNone/>
            </a:pPr>
            <a:r>
              <a:rPr b="1" lang="en-US" sz="1600">
                <a:solidFill>
                  <a:srgbClr val="C00000"/>
                </a:solidFill>
                <a:latin typeface="Times New Roman"/>
                <a:ea typeface="Times New Roman"/>
                <a:cs typeface="Times New Roman"/>
                <a:sym typeface="Times New Roman"/>
              </a:rPr>
              <a:t>             2. The subnet mask of the computer  </a:t>
            </a:r>
            <a:endParaRPr b="1" sz="1600">
              <a:solidFill>
                <a:srgbClr val="C00000"/>
              </a:solidFill>
              <a:latin typeface="Times New Roman"/>
              <a:ea typeface="Times New Roman"/>
              <a:cs typeface="Times New Roman"/>
              <a:sym typeface="Times New Roman"/>
            </a:endParaRPr>
          </a:p>
          <a:p>
            <a:pPr indent="0" lvl="0" marL="0" rtl="0" algn="just">
              <a:lnSpc>
                <a:spcPct val="100000"/>
              </a:lnSpc>
              <a:spcBef>
                <a:spcPts val="900"/>
              </a:spcBef>
              <a:spcAft>
                <a:spcPts val="0"/>
              </a:spcAft>
              <a:buSzPts val="1500"/>
              <a:buNone/>
            </a:pPr>
            <a:r>
              <a:rPr b="1" lang="en-US" sz="1600">
                <a:solidFill>
                  <a:srgbClr val="C00000"/>
                </a:solidFill>
                <a:latin typeface="Times New Roman"/>
                <a:ea typeface="Times New Roman"/>
                <a:cs typeface="Times New Roman"/>
                <a:sym typeface="Times New Roman"/>
              </a:rPr>
              <a:t>             3. The IP address of a router  / Gateway</a:t>
            </a:r>
            <a:endParaRPr b="1" sz="1600">
              <a:solidFill>
                <a:srgbClr val="C00000"/>
              </a:solidFill>
              <a:latin typeface="Times New Roman"/>
              <a:ea typeface="Times New Roman"/>
              <a:cs typeface="Times New Roman"/>
              <a:sym typeface="Times New Roman"/>
            </a:endParaRPr>
          </a:p>
          <a:p>
            <a:pPr indent="0" lvl="0" marL="0" rtl="0" algn="just">
              <a:lnSpc>
                <a:spcPct val="100000"/>
              </a:lnSpc>
              <a:spcBef>
                <a:spcPts val="900"/>
              </a:spcBef>
              <a:spcAft>
                <a:spcPts val="0"/>
              </a:spcAft>
              <a:buSzPts val="1500"/>
              <a:buNone/>
            </a:pPr>
            <a:r>
              <a:rPr b="1" lang="en-US" sz="1600">
                <a:solidFill>
                  <a:srgbClr val="C00000"/>
                </a:solidFill>
                <a:latin typeface="Times New Roman"/>
                <a:ea typeface="Times New Roman"/>
                <a:cs typeface="Times New Roman"/>
                <a:sym typeface="Times New Roman"/>
              </a:rPr>
              <a:t>            4. The IP address of a name server</a:t>
            </a:r>
            <a:endParaRPr b="1" sz="1600">
              <a:solidFill>
                <a:srgbClr val="C00000"/>
              </a:solidFill>
              <a:latin typeface="Times New Roman"/>
              <a:ea typeface="Times New Roman"/>
              <a:cs typeface="Times New Roman"/>
              <a:sym typeface="Times New Roman"/>
            </a:endParaRPr>
          </a:p>
          <a:p>
            <a:pPr indent="-100053" lvl="0" marL="468779" rtl="0" algn="just">
              <a:lnSpc>
                <a:spcPct val="100000"/>
              </a:lnSpc>
              <a:spcBef>
                <a:spcPts val="90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These four pieces of information can be stored in a configuration file and accessed by the computer during the bootstrap process.</a:t>
            </a:r>
            <a:endParaRPr sz="1600">
              <a:solidFill>
                <a:schemeClr val="dk2"/>
              </a:solidFill>
              <a:latin typeface="Times New Roman"/>
              <a:ea typeface="Times New Roman"/>
              <a:cs typeface="Times New Roman"/>
              <a:sym typeface="Times New Roman"/>
            </a:endParaRPr>
          </a:p>
          <a:p>
            <a:pPr indent="-100053" lvl="0" marL="468779" rtl="0" algn="just">
              <a:lnSpc>
                <a:spcPct val="100000"/>
              </a:lnSpc>
              <a:spcBef>
                <a:spcPts val="0"/>
              </a:spcBef>
              <a:spcAft>
                <a:spcPts val="0"/>
              </a:spcAft>
              <a:buClr>
                <a:schemeClr val="dk2"/>
              </a:buClr>
              <a:buSzPts val="1576"/>
              <a:buFont typeface="Noto Sans Symbols"/>
              <a:buChar char="⮚"/>
            </a:pPr>
            <a:r>
              <a:rPr lang="en-US" sz="1600">
                <a:solidFill>
                  <a:schemeClr val="dk2"/>
                </a:solidFill>
                <a:latin typeface="Times New Roman"/>
                <a:ea typeface="Times New Roman"/>
                <a:cs typeface="Times New Roman"/>
                <a:sym typeface="Times New Roman"/>
              </a:rPr>
              <a:t>The </a:t>
            </a:r>
            <a:r>
              <a:rPr b="1" lang="en-US" sz="1600">
                <a:solidFill>
                  <a:srgbClr val="C00000"/>
                </a:solidFill>
                <a:latin typeface="Times New Roman"/>
                <a:ea typeface="Times New Roman"/>
                <a:cs typeface="Times New Roman"/>
                <a:sym typeface="Times New Roman"/>
              </a:rPr>
              <a:t>DHCP client and server </a:t>
            </a:r>
            <a:r>
              <a:rPr lang="en-US" sz="1600">
                <a:solidFill>
                  <a:schemeClr val="dk2"/>
                </a:solidFill>
                <a:latin typeface="Times New Roman"/>
                <a:ea typeface="Times New Roman"/>
                <a:cs typeface="Times New Roman"/>
                <a:sym typeface="Times New Roman"/>
              </a:rPr>
              <a:t>can either be on the same network or on different networks.</a:t>
            </a:r>
            <a:endParaRPr sz="1600">
              <a:solidFill>
                <a:schemeClr val="dk2"/>
              </a:solidFill>
              <a:latin typeface="Times New Roman"/>
              <a:ea typeface="Times New Roman"/>
              <a:cs typeface="Times New Roman"/>
              <a:sym typeface="Times New Roman"/>
            </a:endParaRPr>
          </a:p>
          <a:p>
            <a:pPr indent="-268393" lvl="0" marL="342900" rtl="0" algn="just">
              <a:lnSpc>
                <a:spcPct val="90000"/>
              </a:lnSpc>
              <a:spcBef>
                <a:spcPts val="900"/>
              </a:spcBef>
              <a:spcAft>
                <a:spcPts val="0"/>
              </a:spcAft>
              <a:buClr>
                <a:schemeClr val="dk1"/>
              </a:buClr>
              <a:buSzPts val="1173"/>
              <a:buFont typeface="Noto Sans Symbols"/>
              <a:buNone/>
            </a:pPr>
            <a:r>
              <a:t/>
            </a:r>
            <a:endParaRPr sz="1600">
              <a:latin typeface="Times New Roman"/>
              <a:ea typeface="Times New Roman"/>
              <a:cs typeface="Times New Roman"/>
              <a:sym typeface="Times New Roman"/>
            </a:endParaRPr>
          </a:p>
          <a:p>
            <a:pPr indent="-268393" lvl="0" marL="342900" rtl="0" algn="just">
              <a:lnSpc>
                <a:spcPct val="90000"/>
              </a:lnSpc>
              <a:spcBef>
                <a:spcPts val="900"/>
              </a:spcBef>
              <a:spcAft>
                <a:spcPts val="0"/>
              </a:spcAft>
              <a:buClr>
                <a:schemeClr val="dk1"/>
              </a:buClr>
              <a:buSzPts val="1173"/>
              <a:buFont typeface="Noto Sans Symbols"/>
              <a:buNone/>
            </a:pPr>
            <a:r>
              <a:t/>
            </a:r>
            <a:endParaRPr sz="1600">
              <a:latin typeface="Times New Roman"/>
              <a:ea typeface="Times New Roman"/>
              <a:cs typeface="Times New Roman"/>
              <a:sym typeface="Times New Roman"/>
            </a:endParaRPr>
          </a:p>
          <a:p>
            <a:pPr indent="-247650" lvl="0" marL="342900" rtl="0" algn="just">
              <a:lnSpc>
                <a:spcPct val="90000"/>
              </a:lnSpc>
              <a:spcBef>
                <a:spcPts val="900"/>
              </a:spcBef>
              <a:spcAft>
                <a:spcPts val="200"/>
              </a:spcAft>
              <a:buSzPts val="1500"/>
              <a:buFont typeface="Noto Sans Symbols"/>
              <a:buNone/>
            </a:pPr>
            <a:r>
              <a:t/>
            </a:r>
            <a:endParaRPr sz="1600">
              <a:latin typeface="Times New Roman"/>
              <a:ea typeface="Times New Roman"/>
              <a:cs typeface="Times New Roman"/>
              <a:sym typeface="Times New Roman"/>
            </a:endParaRPr>
          </a:p>
        </p:txBody>
      </p:sp>
      <p:pic>
        <p:nvPicPr>
          <p:cNvPr id="939" name="Google Shape;939;p49"/>
          <p:cNvPicPr preferRelativeResize="0"/>
          <p:nvPr/>
        </p:nvPicPr>
        <p:blipFill rotWithShape="1">
          <a:blip r:embed="rId3">
            <a:alphaModFix/>
          </a:blip>
          <a:srcRect b="0" l="0" r="0" t="0"/>
          <a:stretch/>
        </p:blipFill>
        <p:spPr>
          <a:xfrm>
            <a:off x="5685644" y="934677"/>
            <a:ext cx="3302491" cy="1774392"/>
          </a:xfrm>
          <a:prstGeom prst="rect">
            <a:avLst/>
          </a:prstGeom>
          <a:noFill/>
          <a:ln>
            <a:noFill/>
          </a:ln>
        </p:spPr>
      </p:pic>
      <p:pic>
        <p:nvPicPr>
          <p:cNvPr id="940" name="Google Shape;940;p49"/>
          <p:cNvPicPr preferRelativeResize="0"/>
          <p:nvPr/>
        </p:nvPicPr>
        <p:blipFill rotWithShape="1">
          <a:blip r:embed="rId4">
            <a:alphaModFix/>
          </a:blip>
          <a:srcRect b="0" l="0" r="0" t="0"/>
          <a:stretch/>
        </p:blipFill>
        <p:spPr>
          <a:xfrm>
            <a:off x="5685645" y="2864427"/>
            <a:ext cx="3302491" cy="1676400"/>
          </a:xfrm>
          <a:prstGeom prst="rect">
            <a:avLst/>
          </a:prstGeom>
          <a:noFill/>
          <a:ln>
            <a:noFill/>
          </a:ln>
        </p:spPr>
      </p:pic>
      <p:cxnSp>
        <p:nvCxnSpPr>
          <p:cNvPr id="941" name="Google Shape;941;p4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42" name="Google Shape;942;p4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43" name="Google Shape;943;p4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44" name="Google Shape;944;p4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45" name="Google Shape;945;p49"/>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946" name="Google Shape;946;p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947" name="Google Shape;947;p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64" name="Google Shape;164;p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65" name="Google Shape;165;p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66" name="Google Shape;166;p5"/>
          <p:cNvSpPr txBox="1"/>
          <p:nvPr>
            <p:ph idx="4294967295" type="title"/>
          </p:nvPr>
        </p:nvSpPr>
        <p:spPr>
          <a:xfrm>
            <a:off x="1600200" y="47625"/>
            <a:ext cx="7543800" cy="61595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Hypertext Transfer Protocol (HTTP)</a:t>
            </a:r>
            <a:endParaRPr b="1" sz="3200">
              <a:solidFill>
                <a:schemeClr val="dk2"/>
              </a:solidFill>
              <a:latin typeface="Times New Roman"/>
              <a:ea typeface="Times New Roman"/>
              <a:cs typeface="Times New Roman"/>
              <a:sym typeface="Times New Roman"/>
            </a:endParaRPr>
          </a:p>
        </p:txBody>
      </p:sp>
      <p:sp>
        <p:nvSpPr>
          <p:cNvPr id="167" name="Google Shape;167;p5"/>
          <p:cNvSpPr txBox="1"/>
          <p:nvPr>
            <p:ph idx="4294967295" type="body"/>
          </p:nvPr>
        </p:nvSpPr>
        <p:spPr>
          <a:xfrm>
            <a:off x="634188" y="724046"/>
            <a:ext cx="4914557" cy="3827527"/>
          </a:xfrm>
          <a:prstGeom prst="rect">
            <a:avLst/>
          </a:prstGeom>
          <a:noFill/>
          <a:ln>
            <a:noFill/>
          </a:ln>
        </p:spPr>
        <p:txBody>
          <a:bodyPr anchorCtr="0" anchor="t" bIns="34275" lIns="0" spcFirstLastPara="1" rIns="0" wrap="square" tIns="34275">
            <a:noAutofit/>
          </a:bodyPr>
          <a:lstStyle/>
          <a:p>
            <a:pPr indent="-342900" lvl="0" marL="457200" rtl="0" algn="just">
              <a:lnSpc>
                <a:spcPct val="115000"/>
              </a:lnSpc>
              <a:spcBef>
                <a:spcPts val="50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The Hypertext Transfer Protocol (HTTP) is a protocol used mainly to access data on the </a:t>
            </a:r>
            <a:r>
              <a:rPr b="1" lang="en-US" sz="1600">
                <a:solidFill>
                  <a:srgbClr val="C00000"/>
                </a:solidFill>
                <a:latin typeface="Times New Roman"/>
                <a:ea typeface="Times New Roman"/>
                <a:cs typeface="Times New Roman"/>
                <a:sym typeface="Times New Roman"/>
              </a:rPr>
              <a:t>World Wide Web. </a:t>
            </a:r>
            <a:endParaRPr b="1" sz="1600">
              <a:solidFill>
                <a:srgbClr val="C00000"/>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HTTP layered over bidirectional byte stream:</a:t>
            </a:r>
            <a:endParaRPr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Almost always use </a:t>
            </a:r>
            <a:r>
              <a:rPr b="1" lang="en-US" sz="1600">
                <a:solidFill>
                  <a:srgbClr val="C00000"/>
                </a:solidFill>
                <a:latin typeface="Times New Roman"/>
                <a:ea typeface="Times New Roman"/>
                <a:cs typeface="Times New Roman"/>
                <a:sym typeface="Times New Roman"/>
              </a:rPr>
              <a:t>TCP</a:t>
            </a:r>
            <a:endParaRPr b="1" sz="1600">
              <a:solidFill>
                <a:srgbClr val="C00000"/>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b="1" lang="en-US" sz="1600">
                <a:solidFill>
                  <a:schemeClr val="dk1"/>
                </a:solidFill>
                <a:latin typeface="Times New Roman"/>
                <a:ea typeface="Times New Roman"/>
                <a:cs typeface="Times New Roman"/>
                <a:sym typeface="Times New Roman"/>
              </a:rPr>
              <a:t>Interaction:</a:t>
            </a:r>
            <a:endParaRPr b="1"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Client sends </a:t>
            </a:r>
            <a:r>
              <a:rPr b="1" lang="en-US" sz="1600">
                <a:solidFill>
                  <a:srgbClr val="C00000"/>
                </a:solidFill>
                <a:latin typeface="Times New Roman"/>
                <a:ea typeface="Times New Roman"/>
                <a:cs typeface="Times New Roman"/>
                <a:sym typeface="Times New Roman"/>
              </a:rPr>
              <a:t>request</a:t>
            </a:r>
            <a:r>
              <a:rPr lang="en-US" sz="1600">
                <a:solidFill>
                  <a:schemeClr val="dk1"/>
                </a:solidFill>
                <a:latin typeface="Times New Roman"/>
                <a:ea typeface="Times New Roman"/>
                <a:cs typeface="Times New Roman"/>
                <a:sym typeface="Times New Roman"/>
              </a:rPr>
              <a:t> to server, followed by </a:t>
            </a:r>
            <a:r>
              <a:rPr b="1" lang="en-US" sz="1600">
                <a:solidFill>
                  <a:srgbClr val="C00000"/>
                </a:solidFill>
                <a:latin typeface="Times New Roman"/>
                <a:ea typeface="Times New Roman"/>
                <a:cs typeface="Times New Roman"/>
                <a:sym typeface="Times New Roman"/>
              </a:rPr>
              <a:t>response </a:t>
            </a:r>
            <a:r>
              <a:rPr lang="en-US" sz="1600">
                <a:solidFill>
                  <a:schemeClr val="dk1"/>
                </a:solidFill>
                <a:latin typeface="Times New Roman"/>
                <a:ea typeface="Times New Roman"/>
                <a:cs typeface="Times New Roman"/>
                <a:sym typeface="Times New Roman"/>
              </a:rPr>
              <a:t>from server to client</a:t>
            </a:r>
            <a:endParaRPr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Requests/responses are encoded in text</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Noto Sans Symbols"/>
              <a:buChar char="⮚"/>
            </a:pPr>
            <a:r>
              <a:rPr b="1" lang="en-US" sz="1600">
                <a:solidFill>
                  <a:schemeClr val="dk1"/>
                </a:solidFill>
                <a:latin typeface="Times New Roman"/>
                <a:ea typeface="Times New Roman"/>
                <a:cs typeface="Times New Roman"/>
                <a:sym typeface="Times New Roman"/>
              </a:rPr>
              <a:t>Stateless:</a:t>
            </a:r>
            <a:endParaRPr b="1" sz="1600">
              <a:solidFill>
                <a:schemeClr val="dk1"/>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b="1" lang="en-US" sz="1600">
                <a:solidFill>
                  <a:srgbClr val="C00000"/>
                </a:solidFill>
                <a:latin typeface="Times New Roman"/>
                <a:ea typeface="Times New Roman"/>
                <a:cs typeface="Times New Roman"/>
                <a:sym typeface="Times New Roman"/>
              </a:rPr>
              <a:t>Server maintains no information about past client requests</a:t>
            </a:r>
            <a:endParaRPr b="1" sz="1600">
              <a:solidFill>
                <a:srgbClr val="C00000"/>
              </a:solidFill>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chemeClr val="dk1"/>
              </a:buClr>
              <a:buSzPts val="1800"/>
              <a:buFont typeface="Noto Sans Symbols"/>
              <a:buChar char="⮚"/>
            </a:pPr>
            <a:r>
              <a:rPr lang="en-US" sz="1600">
                <a:solidFill>
                  <a:schemeClr val="dk1"/>
                </a:solidFill>
                <a:latin typeface="Times New Roman"/>
                <a:ea typeface="Times New Roman"/>
                <a:cs typeface="Times New Roman"/>
                <a:sym typeface="Times New Roman"/>
              </a:rPr>
              <a:t>HTTP uses the services of TCP on </a:t>
            </a:r>
            <a:r>
              <a:rPr b="1" lang="en-US" sz="1600">
                <a:solidFill>
                  <a:srgbClr val="C00000"/>
                </a:solidFill>
                <a:latin typeface="Times New Roman"/>
                <a:ea typeface="Times New Roman"/>
                <a:cs typeface="Times New Roman"/>
                <a:sym typeface="Times New Roman"/>
              </a:rPr>
              <a:t>well-known </a:t>
            </a:r>
            <a:r>
              <a:rPr b="1" lang="en-US" sz="1800">
                <a:solidFill>
                  <a:schemeClr val="dk1"/>
                </a:solidFill>
                <a:latin typeface="Times New Roman"/>
                <a:ea typeface="Times New Roman"/>
                <a:cs typeface="Times New Roman"/>
                <a:sym typeface="Times New Roman"/>
              </a:rPr>
              <a:t>port 80</a:t>
            </a:r>
            <a:endParaRPr b="1" sz="18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1500"/>
              <a:buNone/>
            </a:pPr>
            <a:r>
              <a:t/>
            </a:r>
            <a:endParaRPr sz="1600">
              <a:solidFill>
                <a:schemeClr val="dk1"/>
              </a:solidFill>
              <a:latin typeface="Times New Roman"/>
              <a:ea typeface="Times New Roman"/>
              <a:cs typeface="Times New Roman"/>
              <a:sym typeface="Times New Roman"/>
            </a:endParaRPr>
          </a:p>
        </p:txBody>
      </p:sp>
      <p:pic>
        <p:nvPicPr>
          <p:cNvPr id="168" name="Google Shape;168;p5"/>
          <p:cNvPicPr preferRelativeResize="0"/>
          <p:nvPr/>
        </p:nvPicPr>
        <p:blipFill rotWithShape="1">
          <a:blip r:embed="rId3">
            <a:alphaModFix/>
          </a:blip>
          <a:srcRect b="0" l="0" r="0" t="0"/>
          <a:stretch/>
        </p:blipFill>
        <p:spPr>
          <a:xfrm>
            <a:off x="5735781" y="810207"/>
            <a:ext cx="3304309" cy="3605929"/>
          </a:xfrm>
          <a:prstGeom prst="rect">
            <a:avLst/>
          </a:prstGeom>
          <a:noFill/>
          <a:ln>
            <a:noFill/>
          </a:ln>
        </p:spPr>
      </p:pic>
      <p:cxnSp>
        <p:nvCxnSpPr>
          <p:cNvPr id="169" name="Google Shape;169;p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0" name="Google Shape;170;p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1" name="Google Shape;171;p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2" name="Google Shape;172;p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3" name="Google Shape;173;p5"/>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953" name="Google Shape;953;p50"/>
          <p:cNvPicPr preferRelativeResize="0"/>
          <p:nvPr/>
        </p:nvPicPr>
        <p:blipFill rotWithShape="1">
          <a:blip r:embed="rId3">
            <a:alphaModFix/>
          </a:blip>
          <a:srcRect b="0" l="0" r="0" t="0"/>
          <a:stretch/>
        </p:blipFill>
        <p:spPr>
          <a:xfrm>
            <a:off x="905849" y="0"/>
            <a:ext cx="7964524" cy="4270500"/>
          </a:xfrm>
          <a:prstGeom prst="rect">
            <a:avLst/>
          </a:prstGeom>
          <a:noFill/>
          <a:ln>
            <a:noFill/>
          </a:ln>
        </p:spPr>
      </p:pic>
      <p:cxnSp>
        <p:nvCxnSpPr>
          <p:cNvPr id="954" name="Google Shape;954;p50"/>
          <p:cNvCxnSpPr/>
          <p:nvPr/>
        </p:nvCxnSpPr>
        <p:spPr>
          <a:xfrm flipH="1" rot="10800000">
            <a:off x="63376" y="921474"/>
            <a:ext cx="9144000" cy="20782"/>
          </a:xfrm>
          <a:prstGeom prst="straightConnector1">
            <a:avLst/>
          </a:prstGeom>
          <a:noFill/>
          <a:ln cap="flat" cmpd="sng" w="9525">
            <a:solidFill>
              <a:srgbClr val="00B050"/>
            </a:solidFill>
            <a:prstDash val="solid"/>
            <a:round/>
            <a:headEnd len="sm" w="sm" type="none"/>
            <a:tailEnd len="sm" w="sm" type="none"/>
          </a:ln>
        </p:spPr>
      </p:cxnSp>
      <p:sp>
        <p:nvSpPr>
          <p:cNvPr id="955" name="Google Shape;955;p5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956" name="Google Shape;956;p50"/>
          <p:cNvCxnSpPr/>
          <p:nvPr/>
        </p:nvCxnSpPr>
        <p:spPr>
          <a:xfrm flipH="1">
            <a:off x="645617" y="256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57" name="Google Shape;957;p5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58" name="Google Shape;958;p50"/>
          <p:cNvPicPr preferRelativeResize="0"/>
          <p:nvPr/>
        </p:nvPicPr>
        <p:blipFill rotWithShape="1">
          <a:blip r:embed="rId4">
            <a:alphaModFix/>
          </a:blip>
          <a:srcRect b="0" l="0" r="0" t="0"/>
          <a:stretch/>
        </p:blipFill>
        <p:spPr>
          <a:xfrm>
            <a:off x="79273" y="0"/>
            <a:ext cx="538608" cy="774842"/>
          </a:xfrm>
          <a:prstGeom prst="rect">
            <a:avLst/>
          </a:prstGeom>
          <a:noFill/>
          <a:ln>
            <a:noFill/>
          </a:ln>
        </p:spPr>
      </p:pic>
      <p:sp>
        <p:nvSpPr>
          <p:cNvPr id="959" name="Google Shape;959;p5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960" name="Google Shape;960;p5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968" name="Google Shape;968;p5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969" name="Google Shape;969;p5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70" name="Google Shape;970;p51"/>
          <p:cNvSpPr txBox="1"/>
          <p:nvPr>
            <p:ph idx="4294967295" type="title"/>
          </p:nvPr>
        </p:nvSpPr>
        <p:spPr>
          <a:xfrm>
            <a:off x="715963" y="242888"/>
            <a:ext cx="8428037" cy="5429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Client and Server on the same network</a:t>
            </a:r>
            <a:endParaRPr b="1" sz="3200">
              <a:solidFill>
                <a:schemeClr val="dk1"/>
              </a:solidFill>
              <a:latin typeface="Times New Roman"/>
              <a:ea typeface="Times New Roman"/>
              <a:cs typeface="Times New Roman"/>
              <a:sym typeface="Times New Roman"/>
            </a:endParaRPr>
          </a:p>
        </p:txBody>
      </p:sp>
      <p:sp>
        <p:nvSpPr>
          <p:cNvPr id="971" name="Google Shape;971;p51"/>
          <p:cNvSpPr txBox="1"/>
          <p:nvPr/>
        </p:nvSpPr>
        <p:spPr>
          <a:xfrm>
            <a:off x="706925" y="431680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DHCP client and server on the same network</a:t>
            </a:r>
            <a:endParaRPr b="0" i="0" sz="1600" u="none" cap="none" strike="noStrike">
              <a:solidFill>
                <a:schemeClr val="dk1"/>
              </a:solidFill>
              <a:latin typeface="Times New Roman"/>
              <a:ea typeface="Times New Roman"/>
              <a:cs typeface="Times New Roman"/>
              <a:sym typeface="Times New Roman"/>
            </a:endParaRPr>
          </a:p>
        </p:txBody>
      </p:sp>
      <p:pic>
        <p:nvPicPr>
          <p:cNvPr id="972" name="Google Shape;972;p51"/>
          <p:cNvPicPr preferRelativeResize="0"/>
          <p:nvPr/>
        </p:nvPicPr>
        <p:blipFill rotWithShape="1">
          <a:blip r:embed="rId3">
            <a:alphaModFix/>
          </a:blip>
          <a:srcRect b="0" l="0" r="0" t="0"/>
          <a:stretch/>
        </p:blipFill>
        <p:spPr>
          <a:xfrm>
            <a:off x="851527" y="1041529"/>
            <a:ext cx="7443325" cy="2097495"/>
          </a:xfrm>
          <a:prstGeom prst="rect">
            <a:avLst/>
          </a:prstGeom>
          <a:noFill/>
          <a:ln>
            <a:noFill/>
          </a:ln>
        </p:spPr>
      </p:pic>
      <p:pic>
        <p:nvPicPr>
          <p:cNvPr id="973" name="Google Shape;973;p51"/>
          <p:cNvPicPr preferRelativeResize="0"/>
          <p:nvPr/>
        </p:nvPicPr>
        <p:blipFill rotWithShape="1">
          <a:blip r:embed="rId4">
            <a:alphaModFix/>
          </a:blip>
          <a:srcRect b="0" l="0" r="0" t="0"/>
          <a:stretch/>
        </p:blipFill>
        <p:spPr>
          <a:xfrm>
            <a:off x="859526" y="3328314"/>
            <a:ext cx="2525647" cy="552376"/>
          </a:xfrm>
          <a:prstGeom prst="rect">
            <a:avLst/>
          </a:prstGeom>
          <a:noFill/>
          <a:ln>
            <a:noFill/>
          </a:ln>
        </p:spPr>
      </p:pic>
      <p:pic>
        <p:nvPicPr>
          <p:cNvPr id="974" name="Google Shape;974;p51"/>
          <p:cNvPicPr preferRelativeResize="0"/>
          <p:nvPr/>
        </p:nvPicPr>
        <p:blipFill rotWithShape="1">
          <a:blip r:embed="rId5">
            <a:alphaModFix/>
          </a:blip>
          <a:srcRect b="0" l="0" r="0" t="0"/>
          <a:stretch/>
        </p:blipFill>
        <p:spPr>
          <a:xfrm>
            <a:off x="5718807" y="3806330"/>
            <a:ext cx="2508218" cy="560533"/>
          </a:xfrm>
          <a:prstGeom prst="rect">
            <a:avLst/>
          </a:prstGeom>
          <a:noFill/>
          <a:ln>
            <a:noFill/>
          </a:ln>
        </p:spPr>
      </p:pic>
      <p:cxnSp>
        <p:nvCxnSpPr>
          <p:cNvPr id="975" name="Google Shape;975;p5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76" name="Google Shape;976;p5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77" name="Google Shape;977;p5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78" name="Google Shape;978;p5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79" name="Google Shape;979;p51"/>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987" name="Google Shape;987;p5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988" name="Google Shape;988;p5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989" name="Google Shape;989;p52"/>
          <p:cNvSpPr txBox="1"/>
          <p:nvPr>
            <p:ph idx="4294967295" type="title"/>
          </p:nvPr>
        </p:nvSpPr>
        <p:spPr>
          <a:xfrm>
            <a:off x="827088" y="-47625"/>
            <a:ext cx="8316912" cy="68103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DHCP client and server on two different networks</a:t>
            </a:r>
            <a:endParaRPr b="1" sz="2800">
              <a:solidFill>
                <a:schemeClr val="dk1"/>
              </a:solidFill>
              <a:latin typeface="Times New Roman"/>
              <a:ea typeface="Times New Roman"/>
              <a:cs typeface="Times New Roman"/>
              <a:sym typeface="Times New Roman"/>
            </a:endParaRPr>
          </a:p>
        </p:txBody>
      </p:sp>
      <p:sp>
        <p:nvSpPr>
          <p:cNvPr id="990" name="Google Shape;990;p52"/>
          <p:cNvSpPr txBox="1"/>
          <p:nvPr/>
        </p:nvSpPr>
        <p:spPr>
          <a:xfrm>
            <a:off x="811938" y="4110025"/>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DHCP client and server on two different networks</a:t>
            </a:r>
            <a:endParaRPr b="0" i="0" sz="1600" u="none" cap="none" strike="noStrike">
              <a:solidFill>
                <a:schemeClr val="dk1"/>
              </a:solidFill>
              <a:latin typeface="Times New Roman"/>
              <a:ea typeface="Times New Roman"/>
              <a:cs typeface="Times New Roman"/>
              <a:sym typeface="Times New Roman"/>
            </a:endParaRPr>
          </a:p>
        </p:txBody>
      </p:sp>
      <p:pic>
        <p:nvPicPr>
          <p:cNvPr id="991" name="Google Shape;991;p52"/>
          <p:cNvPicPr preferRelativeResize="0"/>
          <p:nvPr/>
        </p:nvPicPr>
        <p:blipFill rotWithShape="1">
          <a:blip r:embed="rId3">
            <a:alphaModFix/>
          </a:blip>
          <a:srcRect b="0" l="0" r="0" t="0"/>
          <a:stretch/>
        </p:blipFill>
        <p:spPr>
          <a:xfrm>
            <a:off x="811938" y="1055458"/>
            <a:ext cx="7424084" cy="2541101"/>
          </a:xfrm>
          <a:prstGeom prst="rect">
            <a:avLst/>
          </a:prstGeom>
          <a:noFill/>
          <a:ln>
            <a:noFill/>
          </a:ln>
        </p:spPr>
      </p:pic>
      <p:sp>
        <p:nvSpPr>
          <p:cNvPr id="992" name="Google Shape;992;p52"/>
          <p:cNvSpPr/>
          <p:nvPr/>
        </p:nvSpPr>
        <p:spPr>
          <a:xfrm>
            <a:off x="3258454" y="993423"/>
            <a:ext cx="60465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Helper</a:t>
            </a:r>
            <a:endParaRPr b="0" i="0" sz="1200" u="none" cap="none" strike="noStrike">
              <a:solidFill>
                <a:schemeClr val="dk1"/>
              </a:solidFill>
              <a:latin typeface="Times New Roman"/>
              <a:ea typeface="Times New Roman"/>
              <a:cs typeface="Times New Roman"/>
              <a:sym typeface="Times New Roman"/>
            </a:endParaRPr>
          </a:p>
        </p:txBody>
      </p:sp>
      <p:cxnSp>
        <p:nvCxnSpPr>
          <p:cNvPr id="993" name="Google Shape;993;p5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994" name="Google Shape;994;p5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995" name="Google Shape;995;p5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996" name="Google Shape;996;p5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997" name="Google Shape;997;p5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5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005" name="Google Shape;1005;p5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006" name="Google Shape;1006;p5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07" name="Google Shape;1007;p53"/>
          <p:cNvSpPr txBox="1"/>
          <p:nvPr>
            <p:ph idx="4294967295" type="title"/>
          </p:nvPr>
        </p:nvSpPr>
        <p:spPr>
          <a:xfrm>
            <a:off x="1395008" y="-64703"/>
            <a:ext cx="7543800" cy="6223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Use of UDP ports in DHCP</a:t>
            </a:r>
            <a:endParaRPr b="1" sz="3200">
              <a:solidFill>
                <a:schemeClr val="dk1"/>
              </a:solidFill>
              <a:latin typeface="Times New Roman"/>
              <a:ea typeface="Times New Roman"/>
              <a:cs typeface="Times New Roman"/>
              <a:sym typeface="Times New Roman"/>
            </a:endParaRPr>
          </a:p>
        </p:txBody>
      </p:sp>
      <p:sp>
        <p:nvSpPr>
          <p:cNvPr id="1008" name="Google Shape;1008;p53"/>
          <p:cNvSpPr txBox="1"/>
          <p:nvPr/>
        </p:nvSpPr>
        <p:spPr>
          <a:xfrm>
            <a:off x="811938" y="4110025"/>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 Use of UDP ports in DHCP</a:t>
            </a:r>
            <a:endParaRPr b="0" i="0" sz="1600" u="none" cap="none" strike="noStrike">
              <a:solidFill>
                <a:schemeClr val="dk1"/>
              </a:solidFill>
              <a:latin typeface="Times New Roman"/>
              <a:ea typeface="Times New Roman"/>
              <a:cs typeface="Times New Roman"/>
              <a:sym typeface="Times New Roman"/>
            </a:endParaRPr>
          </a:p>
        </p:txBody>
      </p:sp>
      <p:pic>
        <p:nvPicPr>
          <p:cNvPr id="1009" name="Google Shape;1009;p53"/>
          <p:cNvPicPr preferRelativeResize="0"/>
          <p:nvPr/>
        </p:nvPicPr>
        <p:blipFill rotWithShape="1">
          <a:blip r:embed="rId3">
            <a:alphaModFix/>
          </a:blip>
          <a:srcRect b="0" l="0" r="0" t="0"/>
          <a:stretch/>
        </p:blipFill>
        <p:spPr>
          <a:xfrm>
            <a:off x="1130497" y="807234"/>
            <a:ext cx="5061864" cy="3162929"/>
          </a:xfrm>
          <a:prstGeom prst="rect">
            <a:avLst/>
          </a:prstGeom>
          <a:noFill/>
          <a:ln>
            <a:noFill/>
          </a:ln>
        </p:spPr>
      </p:pic>
      <p:sp>
        <p:nvSpPr>
          <p:cNvPr id="1010" name="Google Shape;1010;p53"/>
          <p:cNvSpPr txBox="1"/>
          <p:nvPr/>
        </p:nvSpPr>
        <p:spPr>
          <a:xfrm>
            <a:off x="6237966" y="1827911"/>
            <a:ext cx="2700842"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Why 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Fast protocol and used in real time</a:t>
            </a:r>
            <a:endParaRPr b="0" i="0" sz="1600" u="none" cap="none" strike="noStrike">
              <a:solidFill>
                <a:schemeClr val="dk1"/>
              </a:solidFill>
              <a:latin typeface="Times New Roman"/>
              <a:ea typeface="Times New Roman"/>
              <a:cs typeface="Times New Roman"/>
              <a:sym typeface="Times New Roman"/>
            </a:endParaRPr>
          </a:p>
        </p:txBody>
      </p:sp>
      <p:cxnSp>
        <p:nvCxnSpPr>
          <p:cNvPr id="1011" name="Google Shape;1011;p5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12" name="Google Shape;1012;p5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13" name="Google Shape;1013;p5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14" name="Google Shape;1014;p5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15" name="Google Shape;1015;p5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023" name="Google Shape;1023;p5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024" name="Google Shape;1024;p5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25" name="Google Shape;1025;p54"/>
          <p:cNvSpPr txBox="1"/>
          <p:nvPr>
            <p:ph idx="4294967295" type="title"/>
          </p:nvPr>
        </p:nvSpPr>
        <p:spPr>
          <a:xfrm>
            <a:off x="1600200" y="214313"/>
            <a:ext cx="7543800" cy="4397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Packet / Message Format</a:t>
            </a:r>
            <a:endParaRPr b="1" sz="3200">
              <a:solidFill>
                <a:schemeClr val="dk1"/>
              </a:solidFill>
              <a:latin typeface="Times New Roman"/>
              <a:ea typeface="Times New Roman"/>
              <a:cs typeface="Times New Roman"/>
              <a:sym typeface="Times New Roman"/>
            </a:endParaRPr>
          </a:p>
        </p:txBody>
      </p:sp>
      <p:sp>
        <p:nvSpPr>
          <p:cNvPr id="1026" name="Google Shape;1026;p54"/>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packet format</a:t>
            </a:r>
            <a:endParaRPr b="0" i="0" sz="1600" u="none" cap="none" strike="noStrike">
              <a:solidFill>
                <a:schemeClr val="dk1"/>
              </a:solidFill>
              <a:latin typeface="Times New Roman"/>
              <a:ea typeface="Times New Roman"/>
              <a:cs typeface="Times New Roman"/>
              <a:sym typeface="Times New Roman"/>
            </a:endParaRPr>
          </a:p>
        </p:txBody>
      </p:sp>
      <p:pic>
        <p:nvPicPr>
          <p:cNvPr id="1027" name="Google Shape;1027;p54"/>
          <p:cNvPicPr preferRelativeResize="0"/>
          <p:nvPr/>
        </p:nvPicPr>
        <p:blipFill rotWithShape="1">
          <a:blip r:embed="rId3">
            <a:alphaModFix/>
          </a:blip>
          <a:srcRect b="0" l="0" r="0" t="0"/>
          <a:stretch/>
        </p:blipFill>
        <p:spPr>
          <a:xfrm>
            <a:off x="5033092" y="1361282"/>
            <a:ext cx="3934264" cy="3016458"/>
          </a:xfrm>
          <a:prstGeom prst="rect">
            <a:avLst/>
          </a:prstGeom>
          <a:noFill/>
          <a:ln>
            <a:noFill/>
          </a:ln>
        </p:spPr>
      </p:pic>
      <p:pic>
        <p:nvPicPr>
          <p:cNvPr id="1028" name="Google Shape;1028;p54"/>
          <p:cNvPicPr preferRelativeResize="0"/>
          <p:nvPr/>
        </p:nvPicPr>
        <p:blipFill rotWithShape="1">
          <a:blip r:embed="rId4">
            <a:alphaModFix/>
          </a:blip>
          <a:srcRect b="0" l="0" r="0" t="0"/>
          <a:stretch/>
        </p:blipFill>
        <p:spPr>
          <a:xfrm>
            <a:off x="994020" y="603523"/>
            <a:ext cx="7869425" cy="600075"/>
          </a:xfrm>
          <a:prstGeom prst="rect">
            <a:avLst/>
          </a:prstGeom>
          <a:noFill/>
          <a:ln>
            <a:noFill/>
          </a:ln>
        </p:spPr>
      </p:pic>
      <p:pic>
        <p:nvPicPr>
          <p:cNvPr id="1029" name="Google Shape;1029;p54"/>
          <p:cNvPicPr preferRelativeResize="0"/>
          <p:nvPr/>
        </p:nvPicPr>
        <p:blipFill rotWithShape="1">
          <a:blip r:embed="rId5">
            <a:alphaModFix/>
          </a:blip>
          <a:srcRect b="0" l="0" r="0" t="0"/>
          <a:stretch/>
        </p:blipFill>
        <p:spPr>
          <a:xfrm>
            <a:off x="5033092" y="994307"/>
            <a:ext cx="3643318" cy="366974"/>
          </a:xfrm>
          <a:prstGeom prst="rect">
            <a:avLst/>
          </a:prstGeom>
          <a:noFill/>
          <a:ln>
            <a:noFill/>
          </a:ln>
        </p:spPr>
      </p:pic>
      <p:pic>
        <p:nvPicPr>
          <p:cNvPr id="1030" name="Google Shape;1030;p54"/>
          <p:cNvPicPr preferRelativeResize="0"/>
          <p:nvPr/>
        </p:nvPicPr>
        <p:blipFill rotWithShape="1">
          <a:blip r:embed="rId6">
            <a:alphaModFix/>
          </a:blip>
          <a:srcRect b="0" l="0" r="0" t="0"/>
          <a:stretch/>
        </p:blipFill>
        <p:spPr>
          <a:xfrm>
            <a:off x="1112052" y="1203598"/>
            <a:ext cx="3803009" cy="3166551"/>
          </a:xfrm>
          <a:prstGeom prst="rect">
            <a:avLst/>
          </a:prstGeom>
          <a:noFill/>
          <a:ln>
            <a:noFill/>
          </a:ln>
        </p:spPr>
      </p:pic>
      <p:cxnSp>
        <p:nvCxnSpPr>
          <p:cNvPr id="1031" name="Google Shape;1031;p5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32" name="Google Shape;1032;p5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33" name="Google Shape;1033;p5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34" name="Google Shape;1034;p5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35" name="Google Shape;1035;p54"/>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5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043" name="Google Shape;1043;p5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044" name="Google Shape;1044;p5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45" name="Google Shape;1045;p55"/>
          <p:cNvSpPr txBox="1"/>
          <p:nvPr>
            <p:ph idx="4294967295" type="title"/>
          </p:nvPr>
        </p:nvSpPr>
        <p:spPr>
          <a:xfrm>
            <a:off x="1600200" y="214313"/>
            <a:ext cx="7543800" cy="4397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Packet / Message Format</a:t>
            </a:r>
            <a:endParaRPr b="1" sz="3200">
              <a:solidFill>
                <a:schemeClr val="dk1"/>
              </a:solidFill>
              <a:latin typeface="Times New Roman"/>
              <a:ea typeface="Times New Roman"/>
              <a:cs typeface="Times New Roman"/>
              <a:sym typeface="Times New Roman"/>
            </a:endParaRPr>
          </a:p>
        </p:txBody>
      </p:sp>
      <p:sp>
        <p:nvSpPr>
          <p:cNvPr id="1046" name="Google Shape;1046;p55"/>
          <p:cNvSpPr txBox="1"/>
          <p:nvPr/>
        </p:nvSpPr>
        <p:spPr>
          <a:xfrm>
            <a:off x="3316147" y="4335502"/>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packet format</a:t>
            </a:r>
            <a:endParaRPr b="0" i="0" sz="1600" u="none" cap="none" strike="noStrike">
              <a:solidFill>
                <a:schemeClr val="dk1"/>
              </a:solidFill>
              <a:latin typeface="Times New Roman"/>
              <a:ea typeface="Times New Roman"/>
              <a:cs typeface="Times New Roman"/>
              <a:sym typeface="Times New Roman"/>
            </a:endParaRPr>
          </a:p>
        </p:txBody>
      </p:sp>
      <p:pic>
        <p:nvPicPr>
          <p:cNvPr id="1047" name="Google Shape;1047;p55"/>
          <p:cNvPicPr preferRelativeResize="0"/>
          <p:nvPr/>
        </p:nvPicPr>
        <p:blipFill rotWithShape="1">
          <a:blip r:embed="rId3">
            <a:alphaModFix/>
          </a:blip>
          <a:srcRect b="0" l="0" r="0" t="0"/>
          <a:stretch/>
        </p:blipFill>
        <p:spPr>
          <a:xfrm>
            <a:off x="5290974" y="1518964"/>
            <a:ext cx="3676382" cy="2858775"/>
          </a:xfrm>
          <a:prstGeom prst="rect">
            <a:avLst/>
          </a:prstGeom>
          <a:noFill/>
          <a:ln>
            <a:noFill/>
          </a:ln>
        </p:spPr>
      </p:pic>
      <p:pic>
        <p:nvPicPr>
          <p:cNvPr id="1048" name="Google Shape;1048;p55"/>
          <p:cNvPicPr preferRelativeResize="0"/>
          <p:nvPr/>
        </p:nvPicPr>
        <p:blipFill rotWithShape="1">
          <a:blip r:embed="rId4">
            <a:alphaModFix/>
          </a:blip>
          <a:srcRect b="0" l="0" r="0" t="0"/>
          <a:stretch/>
        </p:blipFill>
        <p:spPr>
          <a:xfrm>
            <a:off x="5033092" y="1151990"/>
            <a:ext cx="3643318" cy="366974"/>
          </a:xfrm>
          <a:prstGeom prst="rect">
            <a:avLst/>
          </a:prstGeom>
          <a:noFill/>
          <a:ln>
            <a:noFill/>
          </a:ln>
        </p:spPr>
      </p:pic>
      <p:sp>
        <p:nvSpPr>
          <p:cNvPr id="1049" name="Google Shape;1049;p55"/>
          <p:cNvSpPr txBox="1"/>
          <p:nvPr/>
        </p:nvSpPr>
        <p:spPr>
          <a:xfrm>
            <a:off x="708420" y="943539"/>
            <a:ext cx="1032162" cy="44031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rPr b="1" i="0" lang="en-US" sz="1400" u="none" cap="none" strike="noStrike">
                <a:solidFill>
                  <a:srgbClr val="002060"/>
                </a:solidFill>
                <a:latin typeface="Times New Roman"/>
                <a:ea typeface="Times New Roman"/>
                <a:cs typeface="Times New Roman"/>
                <a:sym typeface="Times New Roman"/>
              </a:rPr>
              <a:t>Operation-</a:t>
            </a:r>
            <a:endParaRPr b="1" i="0" sz="1400" u="none" cap="none" strike="noStrike">
              <a:solidFill>
                <a:srgbClr val="002060"/>
              </a:solidFill>
              <a:latin typeface="Times New Roman"/>
              <a:ea typeface="Times New Roman"/>
              <a:cs typeface="Times New Roman"/>
              <a:sym typeface="Times New Roman"/>
            </a:endParaRPr>
          </a:p>
        </p:txBody>
      </p:sp>
      <p:pic>
        <p:nvPicPr>
          <p:cNvPr id="1050" name="Google Shape;1050;p55"/>
          <p:cNvPicPr preferRelativeResize="0"/>
          <p:nvPr/>
        </p:nvPicPr>
        <p:blipFill rotWithShape="1">
          <a:blip r:embed="rId5">
            <a:alphaModFix/>
          </a:blip>
          <a:srcRect b="0" l="0" r="0" t="0"/>
          <a:stretch/>
        </p:blipFill>
        <p:spPr>
          <a:xfrm>
            <a:off x="1740582" y="881070"/>
            <a:ext cx="3514725" cy="930668"/>
          </a:xfrm>
          <a:prstGeom prst="rect">
            <a:avLst/>
          </a:prstGeom>
          <a:noFill/>
          <a:ln>
            <a:noFill/>
          </a:ln>
        </p:spPr>
      </p:pic>
      <p:sp>
        <p:nvSpPr>
          <p:cNvPr id="1051" name="Google Shape;1051;p55"/>
          <p:cNvSpPr txBox="1"/>
          <p:nvPr/>
        </p:nvSpPr>
        <p:spPr>
          <a:xfrm>
            <a:off x="580428" y="1917373"/>
            <a:ext cx="4710546" cy="128697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285750" lvl="0" marL="285750" marR="0" rtl="0" algn="l">
              <a:lnSpc>
                <a:spcPct val="85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Hardware Type-For Ethernet set to 1</a:t>
            </a:r>
            <a:endParaRPr/>
          </a:p>
          <a:p>
            <a:pPr indent="-285750" lvl="0" marL="285750" marR="0" rtl="0" algn="l">
              <a:lnSpc>
                <a:spcPct val="85000"/>
              </a:lnSpc>
              <a:spcBef>
                <a:spcPts val="0"/>
              </a:spcBef>
              <a:spcAft>
                <a:spcPts val="0"/>
              </a:spcAft>
              <a:buClr>
                <a:schemeClr val="dk1"/>
              </a:buClr>
              <a:buSzPts val="1100"/>
              <a:buFont typeface="Arial"/>
              <a:buChar char="•"/>
            </a:pPr>
            <a:r>
              <a:rPr b="1" i="0" lang="en-US" sz="1400" u="none" cap="none" strike="noStrike">
                <a:solidFill>
                  <a:srgbClr val="002060"/>
                </a:solidFill>
                <a:latin typeface="Times New Roman"/>
                <a:ea typeface="Times New Roman"/>
                <a:cs typeface="Times New Roman"/>
                <a:sym typeface="Times New Roman"/>
              </a:rPr>
              <a:t>H/W length- for Ethernet it is set to 1  (MAC Address)</a:t>
            </a:r>
            <a:endParaRPr/>
          </a:p>
          <a:p>
            <a:pPr indent="-285750" lvl="0" marL="285750" marR="0" rtl="0" algn="l">
              <a:lnSpc>
                <a:spcPct val="85000"/>
              </a:lnSpc>
              <a:spcBef>
                <a:spcPts val="0"/>
              </a:spcBef>
              <a:spcAft>
                <a:spcPts val="0"/>
              </a:spcAft>
              <a:buClr>
                <a:schemeClr val="dk1"/>
              </a:buClr>
              <a:buSzPts val="1100"/>
              <a:buFont typeface="Arial"/>
              <a:buChar char="•"/>
            </a:pPr>
            <a:r>
              <a:rPr b="1" i="0" lang="en-US" sz="1400" u="none" cap="none" strike="noStrike">
                <a:solidFill>
                  <a:schemeClr val="dk1"/>
                </a:solidFill>
                <a:latin typeface="Times New Roman"/>
                <a:ea typeface="Times New Roman"/>
                <a:cs typeface="Times New Roman"/>
                <a:sym typeface="Times New Roman"/>
              </a:rPr>
              <a:t>Hops: Number of routers in between Client and Server.</a:t>
            </a:r>
            <a:endParaRPr/>
          </a:p>
          <a:p>
            <a:pPr indent="-285750" lvl="0" marL="285750" marR="0" rtl="0" algn="l">
              <a:lnSpc>
                <a:spcPct val="85000"/>
              </a:lnSpc>
              <a:spcBef>
                <a:spcPts val="0"/>
              </a:spcBef>
              <a:spcAft>
                <a:spcPts val="0"/>
              </a:spcAft>
              <a:buClr>
                <a:schemeClr val="dk1"/>
              </a:buClr>
              <a:buSzPts val="1100"/>
              <a:buFont typeface="Arial"/>
              <a:buChar char="•"/>
            </a:pPr>
            <a:r>
              <a:rPr b="1" i="0" lang="en-US" sz="1400" u="none" cap="none" strike="noStrike">
                <a:solidFill>
                  <a:schemeClr val="dk1"/>
                </a:solidFill>
                <a:latin typeface="Times New Roman"/>
                <a:ea typeface="Times New Roman"/>
                <a:cs typeface="Times New Roman"/>
                <a:sym typeface="Times New Roman"/>
              </a:rPr>
              <a:t>Transaction ID-Random 32 bit number-0x458DE5A3 generated by client to match between replies and requests.</a:t>
            </a:r>
            <a:endParaRPr b="1" i="0" sz="1400" u="none" cap="none" strike="noStrike">
              <a:solidFill>
                <a:schemeClr val="dk1"/>
              </a:solidFill>
              <a:latin typeface="Times New Roman"/>
              <a:ea typeface="Times New Roman"/>
              <a:cs typeface="Times New Roman"/>
              <a:sym typeface="Times New Roman"/>
            </a:endParaRPr>
          </a:p>
        </p:txBody>
      </p:sp>
      <p:pic>
        <p:nvPicPr>
          <p:cNvPr id="1052" name="Google Shape;1052;p55"/>
          <p:cNvPicPr preferRelativeResize="0"/>
          <p:nvPr/>
        </p:nvPicPr>
        <p:blipFill rotWithShape="1">
          <a:blip r:embed="rId6">
            <a:alphaModFix/>
          </a:blip>
          <a:srcRect b="0" l="0" r="0" t="0"/>
          <a:stretch/>
        </p:blipFill>
        <p:spPr>
          <a:xfrm>
            <a:off x="2413120" y="3282710"/>
            <a:ext cx="2806520" cy="659640"/>
          </a:xfrm>
          <a:prstGeom prst="rect">
            <a:avLst/>
          </a:prstGeom>
          <a:noFill/>
          <a:ln>
            <a:noFill/>
          </a:ln>
        </p:spPr>
      </p:pic>
      <p:sp>
        <p:nvSpPr>
          <p:cNvPr id="1053" name="Google Shape;1053;p55"/>
          <p:cNvSpPr/>
          <p:nvPr/>
        </p:nvSpPr>
        <p:spPr>
          <a:xfrm>
            <a:off x="530365" y="3351766"/>
            <a:ext cx="4572000"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Flags: 16 bit.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Set to 1 if broadcast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Set to 0 if unicast</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chemeClr val="dk1"/>
                </a:solidFill>
                <a:latin typeface="Times New Roman"/>
                <a:ea typeface="Times New Roman"/>
                <a:cs typeface="Times New Roman"/>
                <a:sym typeface="Times New Roman"/>
              </a:rPr>
              <a:t>CIP add: Current client IP address </a:t>
            </a:r>
            <a:endParaRPr/>
          </a:p>
          <a:p>
            <a:pPr indent="-285750" lvl="0" marL="285750" marR="0" rtl="0" algn="l">
              <a:lnSpc>
                <a:spcPct val="100000"/>
              </a:lnSpc>
              <a:spcBef>
                <a:spcPts val="0"/>
              </a:spcBef>
              <a:spcAft>
                <a:spcPts val="0"/>
              </a:spcAft>
              <a:buClr>
                <a:schemeClr val="dk1"/>
              </a:buClr>
              <a:buSzPts val="1100"/>
              <a:buFont typeface="Arial"/>
              <a:buChar char="•"/>
            </a:pPr>
            <a:r>
              <a:rPr b="1" i="0" lang="en-US" sz="1400" u="none" cap="none" strike="noStrike">
                <a:solidFill>
                  <a:srgbClr val="C00000"/>
                </a:solidFill>
                <a:latin typeface="Times New Roman"/>
                <a:ea typeface="Times New Roman"/>
                <a:cs typeface="Times New Roman"/>
                <a:sym typeface="Times New Roman"/>
              </a:rPr>
              <a:t>YIP Add: Address given by server to client</a:t>
            </a:r>
            <a:endParaRPr b="1" i="0" sz="1400" u="none" cap="none" strike="noStrike">
              <a:solidFill>
                <a:srgbClr val="C00000"/>
              </a:solidFill>
              <a:latin typeface="Times New Roman"/>
              <a:ea typeface="Times New Roman"/>
              <a:cs typeface="Times New Roman"/>
              <a:sym typeface="Times New Roman"/>
            </a:endParaRPr>
          </a:p>
        </p:txBody>
      </p:sp>
      <p:cxnSp>
        <p:nvCxnSpPr>
          <p:cNvPr id="1054" name="Google Shape;1054;p5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55" name="Google Shape;1055;p5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56" name="Google Shape;1056;p5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57" name="Google Shape;1057;p5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58" name="Google Shape;1058;p55"/>
          <p:cNvPicPr preferRelativeResize="0"/>
          <p:nvPr/>
        </p:nvPicPr>
        <p:blipFill rotWithShape="1">
          <a:blip r:embed="rId7">
            <a:alphaModFix/>
          </a:blip>
          <a:srcRect b="0" l="0" r="0" t="0"/>
          <a:stretch/>
        </p:blipFill>
        <p:spPr>
          <a:xfrm>
            <a:off x="41822" y="47021"/>
            <a:ext cx="538608" cy="5975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064" name="Google Shape;1064;p56"/>
          <p:cNvPicPr preferRelativeResize="0"/>
          <p:nvPr/>
        </p:nvPicPr>
        <p:blipFill rotWithShape="1">
          <a:blip r:embed="rId3">
            <a:alphaModFix/>
          </a:blip>
          <a:srcRect b="0" l="0" r="0" t="0"/>
          <a:stretch/>
        </p:blipFill>
        <p:spPr>
          <a:xfrm>
            <a:off x="708420" y="734230"/>
            <a:ext cx="7997943" cy="3817136"/>
          </a:xfrm>
          <a:prstGeom prst="rect">
            <a:avLst/>
          </a:prstGeom>
          <a:noFill/>
          <a:ln>
            <a:noFill/>
          </a:ln>
        </p:spPr>
      </p:pic>
      <p:sp>
        <p:nvSpPr>
          <p:cNvPr id="1065" name="Google Shape;1065;p56"/>
          <p:cNvSpPr txBox="1"/>
          <p:nvPr/>
        </p:nvSpPr>
        <p:spPr>
          <a:xfrm>
            <a:off x="841177" y="147283"/>
            <a:ext cx="7543800" cy="440314"/>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chemeClr val="dk1"/>
              </a:buClr>
              <a:buSzPts val="1100"/>
              <a:buFont typeface="Arial"/>
              <a:buNone/>
            </a:pPr>
            <a:r>
              <a:t/>
            </a:r>
            <a:endParaRPr b="1" i="0" sz="32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Extra Information about: boot file --- DHCP Packet / Message Format</a:t>
            </a:r>
            <a:endParaRPr b="1" i="0" sz="1800" u="none" cap="none" strike="noStrike">
              <a:solidFill>
                <a:schemeClr val="dk1"/>
              </a:solidFill>
              <a:latin typeface="Times New Roman"/>
              <a:ea typeface="Times New Roman"/>
              <a:cs typeface="Times New Roman"/>
              <a:sym typeface="Times New Roman"/>
            </a:endParaRPr>
          </a:p>
        </p:txBody>
      </p:sp>
      <p:cxnSp>
        <p:nvCxnSpPr>
          <p:cNvPr id="1066" name="Google Shape;1066;p5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67" name="Google Shape;1067;p5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068" name="Google Shape;1068;p5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69" name="Google Shape;1069;p5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70" name="Google Shape;1070;p5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071" name="Google Shape;1071;p5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072" name="Google Shape;1072;p5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5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080" name="Google Shape;1080;p5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081" name="Google Shape;1081;p5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082" name="Google Shape;1082;p57"/>
          <p:cNvSpPr txBox="1"/>
          <p:nvPr>
            <p:ph idx="4294967295" type="title"/>
          </p:nvPr>
        </p:nvSpPr>
        <p:spPr>
          <a:xfrm>
            <a:off x="931026" y="152616"/>
            <a:ext cx="7543800" cy="40665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DHCP client transition diagram</a:t>
            </a:r>
            <a:endParaRPr b="1" sz="3200">
              <a:solidFill>
                <a:schemeClr val="dk1"/>
              </a:solidFill>
              <a:latin typeface="Times New Roman"/>
              <a:ea typeface="Times New Roman"/>
              <a:cs typeface="Times New Roman"/>
              <a:sym typeface="Times New Roman"/>
            </a:endParaRPr>
          </a:p>
        </p:txBody>
      </p:sp>
      <p:sp>
        <p:nvSpPr>
          <p:cNvPr id="1083" name="Google Shape;1083;p57"/>
          <p:cNvSpPr txBox="1"/>
          <p:nvPr/>
        </p:nvSpPr>
        <p:spPr>
          <a:xfrm>
            <a:off x="-528489" y="4205607"/>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client transition diagram</a:t>
            </a:r>
            <a:endParaRPr b="0" i="0" sz="1600" u="none" cap="none" strike="noStrike">
              <a:solidFill>
                <a:schemeClr val="dk1"/>
              </a:solidFill>
              <a:latin typeface="Times New Roman"/>
              <a:ea typeface="Times New Roman"/>
              <a:cs typeface="Times New Roman"/>
              <a:sym typeface="Times New Roman"/>
            </a:endParaRPr>
          </a:p>
        </p:txBody>
      </p:sp>
      <p:pic>
        <p:nvPicPr>
          <p:cNvPr id="1084" name="Google Shape;1084;p57"/>
          <p:cNvPicPr preferRelativeResize="0"/>
          <p:nvPr/>
        </p:nvPicPr>
        <p:blipFill rotWithShape="1">
          <a:blip r:embed="rId3">
            <a:alphaModFix/>
          </a:blip>
          <a:srcRect b="0" l="0" r="0" t="0"/>
          <a:stretch/>
        </p:blipFill>
        <p:spPr>
          <a:xfrm>
            <a:off x="697387" y="803494"/>
            <a:ext cx="5243629" cy="3384687"/>
          </a:xfrm>
          <a:prstGeom prst="rect">
            <a:avLst/>
          </a:prstGeom>
          <a:noFill/>
          <a:ln>
            <a:noFill/>
          </a:ln>
        </p:spPr>
      </p:pic>
      <p:pic>
        <p:nvPicPr>
          <p:cNvPr id="1085" name="Google Shape;1085;p57"/>
          <p:cNvPicPr preferRelativeResize="0"/>
          <p:nvPr/>
        </p:nvPicPr>
        <p:blipFill rotWithShape="1">
          <a:blip r:embed="rId4">
            <a:alphaModFix/>
          </a:blip>
          <a:srcRect b="0" l="0" r="0" t="0"/>
          <a:stretch/>
        </p:blipFill>
        <p:spPr>
          <a:xfrm>
            <a:off x="6546272" y="767603"/>
            <a:ext cx="1984665" cy="1145237"/>
          </a:xfrm>
          <a:prstGeom prst="rect">
            <a:avLst/>
          </a:prstGeom>
          <a:noFill/>
          <a:ln>
            <a:noFill/>
          </a:ln>
        </p:spPr>
      </p:pic>
      <p:pic>
        <p:nvPicPr>
          <p:cNvPr id="1086" name="Google Shape;1086;p57"/>
          <p:cNvPicPr preferRelativeResize="0"/>
          <p:nvPr/>
        </p:nvPicPr>
        <p:blipFill rotWithShape="1">
          <a:blip r:embed="rId5">
            <a:alphaModFix/>
          </a:blip>
          <a:srcRect b="0" l="0" r="0" t="0"/>
          <a:stretch/>
        </p:blipFill>
        <p:spPr>
          <a:xfrm>
            <a:off x="6161809" y="2138289"/>
            <a:ext cx="2569536" cy="2255652"/>
          </a:xfrm>
          <a:prstGeom prst="rect">
            <a:avLst/>
          </a:prstGeom>
          <a:noFill/>
          <a:ln>
            <a:noFill/>
          </a:ln>
        </p:spPr>
      </p:pic>
      <p:cxnSp>
        <p:nvCxnSpPr>
          <p:cNvPr id="1087" name="Google Shape;1087;p5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088" name="Google Shape;1088;p5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089" name="Google Shape;1089;p5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090" name="Google Shape;1090;p5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091" name="Google Shape;1091;p57"/>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099" name="Google Shape;1099;p5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00" name="Google Shape;1100;p5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01" name="Google Shape;1101;p58"/>
          <p:cNvSpPr txBox="1"/>
          <p:nvPr>
            <p:ph idx="4294967295" type="title"/>
          </p:nvPr>
        </p:nvSpPr>
        <p:spPr>
          <a:xfrm>
            <a:off x="1105496" y="-116364"/>
            <a:ext cx="7543800" cy="698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Exchanging Messages</a:t>
            </a:r>
            <a:endParaRPr b="1" sz="3200">
              <a:solidFill>
                <a:schemeClr val="dk1"/>
              </a:solidFill>
              <a:latin typeface="Times New Roman"/>
              <a:ea typeface="Times New Roman"/>
              <a:cs typeface="Times New Roman"/>
              <a:sym typeface="Times New Roman"/>
            </a:endParaRPr>
          </a:p>
        </p:txBody>
      </p:sp>
      <p:sp>
        <p:nvSpPr>
          <p:cNvPr id="1102" name="Google Shape;1102;p58"/>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a:t>
            </a:r>
            <a:r>
              <a:rPr b="0" i="0" lang="en-US" sz="1600" u="none" cap="none" strike="noStrike">
                <a:solidFill>
                  <a:schemeClr val="dk1"/>
                </a:solidFill>
                <a:latin typeface="Times New Roman"/>
                <a:ea typeface="Times New Roman"/>
                <a:cs typeface="Times New Roman"/>
                <a:sym typeface="Times New Roman"/>
              </a:rPr>
              <a:t>DHCP message exchange diagram</a:t>
            </a:r>
            <a:endParaRPr b="0" i="0" sz="1600" u="none" cap="none" strike="noStrike">
              <a:solidFill>
                <a:schemeClr val="dk1"/>
              </a:solidFill>
              <a:latin typeface="Times New Roman"/>
              <a:ea typeface="Times New Roman"/>
              <a:cs typeface="Times New Roman"/>
              <a:sym typeface="Times New Roman"/>
            </a:endParaRPr>
          </a:p>
        </p:txBody>
      </p:sp>
      <p:pic>
        <p:nvPicPr>
          <p:cNvPr id="1103" name="Google Shape;1103;p58"/>
          <p:cNvPicPr preferRelativeResize="0"/>
          <p:nvPr/>
        </p:nvPicPr>
        <p:blipFill rotWithShape="1">
          <a:blip r:embed="rId3">
            <a:alphaModFix/>
          </a:blip>
          <a:srcRect b="0" l="0" r="0" t="0"/>
          <a:stretch/>
        </p:blipFill>
        <p:spPr>
          <a:xfrm>
            <a:off x="1811696" y="804266"/>
            <a:ext cx="3065700" cy="3492584"/>
          </a:xfrm>
          <a:prstGeom prst="rect">
            <a:avLst/>
          </a:prstGeom>
          <a:noFill/>
          <a:ln>
            <a:noFill/>
          </a:ln>
        </p:spPr>
      </p:pic>
      <p:sp>
        <p:nvSpPr>
          <p:cNvPr id="1104" name="Google Shape;1104;p58"/>
          <p:cNvSpPr/>
          <p:nvPr/>
        </p:nvSpPr>
        <p:spPr>
          <a:xfrm>
            <a:off x="5209067" y="2958189"/>
            <a:ext cx="235833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202124"/>
                </a:solidFill>
                <a:latin typeface="Times New Roman"/>
                <a:ea typeface="Times New Roman"/>
                <a:cs typeface="Times New Roman"/>
                <a:sym typeface="Times New Roman"/>
              </a:rPr>
              <a:t>Negative Acknowledgement (NACK) </a:t>
            </a:r>
            <a:endParaRPr b="0" i="0" sz="1100" u="none" cap="none" strike="noStrike">
              <a:solidFill>
                <a:srgbClr val="000000"/>
              </a:solidFill>
              <a:latin typeface="Times New Roman"/>
              <a:ea typeface="Times New Roman"/>
              <a:cs typeface="Times New Roman"/>
              <a:sym typeface="Times New Roman"/>
            </a:endParaRPr>
          </a:p>
        </p:txBody>
      </p:sp>
      <p:cxnSp>
        <p:nvCxnSpPr>
          <p:cNvPr id="1105" name="Google Shape;1105;p58"/>
          <p:cNvCxnSpPr/>
          <p:nvPr/>
        </p:nvCxnSpPr>
        <p:spPr>
          <a:xfrm flipH="1" rot="10800000">
            <a:off x="41822" y="640801"/>
            <a:ext cx="9144000" cy="20782"/>
          </a:xfrm>
          <a:prstGeom prst="straightConnector1">
            <a:avLst/>
          </a:prstGeom>
          <a:noFill/>
          <a:ln cap="flat" cmpd="sng" w="9525">
            <a:solidFill>
              <a:srgbClr val="00B050"/>
            </a:solidFill>
            <a:prstDash val="solid"/>
            <a:round/>
            <a:headEnd len="sm" w="sm" type="none"/>
            <a:tailEnd len="sm" w="sm" type="none"/>
          </a:ln>
        </p:spPr>
      </p:cxnSp>
      <p:sp>
        <p:nvSpPr>
          <p:cNvPr id="1106" name="Google Shape;1106;p5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07" name="Google Shape;1107;p5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08" name="Google Shape;1108;p5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09" name="Google Shape;1109;p5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17" name="Google Shape;1117;p5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18" name="Google Shape;1118;p5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19" name="Google Shape;1119;p59"/>
          <p:cNvSpPr txBox="1"/>
          <p:nvPr>
            <p:ph idx="4294967295" type="title"/>
          </p:nvPr>
        </p:nvSpPr>
        <p:spPr>
          <a:xfrm>
            <a:off x="708420" y="1267692"/>
            <a:ext cx="8577187" cy="179914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C0000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C0000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3200">
                <a:solidFill>
                  <a:srgbClr val="C00000"/>
                </a:solidFill>
                <a:latin typeface="Times New Roman"/>
                <a:ea typeface="Times New Roman"/>
                <a:cs typeface="Times New Roman"/>
                <a:sym typeface="Times New Roman"/>
              </a:rPr>
              <a:t>SMTP: </a:t>
            </a:r>
            <a:r>
              <a:rPr b="1" lang="en-US" sz="3200">
                <a:solidFill>
                  <a:schemeClr val="dk1"/>
                </a:solidFill>
                <a:latin typeface="Times New Roman"/>
                <a:ea typeface="Times New Roman"/>
                <a:cs typeface="Times New Roman"/>
                <a:sym typeface="Times New Roman"/>
              </a:rPr>
              <a:t>Simple Mail Transfer Protocol</a:t>
            </a:r>
            <a:br>
              <a:rPr b="1" lang="en-US" sz="3200">
                <a:solidFill>
                  <a:schemeClr val="dk1"/>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POP3: </a:t>
            </a:r>
            <a:r>
              <a:rPr b="1" lang="en-US" sz="3200">
                <a:solidFill>
                  <a:schemeClr val="dk1"/>
                </a:solidFill>
                <a:latin typeface="Times New Roman"/>
                <a:ea typeface="Times New Roman"/>
                <a:cs typeface="Times New Roman"/>
                <a:sym typeface="Times New Roman"/>
              </a:rPr>
              <a:t>Post Office Protocol </a:t>
            </a:r>
            <a:br>
              <a:rPr b="1" lang="en-US" sz="3200">
                <a:solidFill>
                  <a:srgbClr val="C00000"/>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IMAP:  </a:t>
            </a:r>
            <a:r>
              <a:rPr b="1" lang="en-US" sz="3200">
                <a:solidFill>
                  <a:schemeClr val="dk1"/>
                </a:solidFill>
                <a:latin typeface="Times New Roman"/>
                <a:ea typeface="Times New Roman"/>
                <a:cs typeface="Times New Roman"/>
                <a:sym typeface="Times New Roman"/>
              </a:rPr>
              <a:t>Internet Message Access Protocol</a:t>
            </a:r>
            <a:br>
              <a:rPr b="1" lang="en-US" sz="3200">
                <a:solidFill>
                  <a:schemeClr val="dk1"/>
                </a:solidFill>
                <a:latin typeface="Times New Roman"/>
                <a:ea typeface="Times New Roman"/>
                <a:cs typeface="Times New Roman"/>
                <a:sym typeface="Times New Roman"/>
              </a:rPr>
            </a:br>
            <a:r>
              <a:rPr b="1" lang="en-US" sz="3200">
                <a:solidFill>
                  <a:srgbClr val="C00000"/>
                </a:solidFill>
                <a:latin typeface="Times New Roman"/>
                <a:ea typeface="Times New Roman"/>
                <a:cs typeface="Times New Roman"/>
                <a:sym typeface="Times New Roman"/>
              </a:rPr>
              <a:t>MIME: </a:t>
            </a:r>
            <a:r>
              <a:rPr b="1" lang="en-US" sz="3200">
                <a:solidFill>
                  <a:schemeClr val="dk1"/>
                </a:solidFill>
                <a:latin typeface="Times New Roman"/>
                <a:ea typeface="Times New Roman"/>
                <a:cs typeface="Times New Roman"/>
                <a:sym typeface="Times New Roman"/>
              </a:rPr>
              <a:t>Multipurpose Internet Mail Extensions </a:t>
            </a:r>
            <a:endParaRPr b="1" sz="3200">
              <a:solidFill>
                <a:schemeClr val="dk1"/>
              </a:solidFill>
              <a:latin typeface="Times New Roman"/>
              <a:ea typeface="Times New Roman"/>
              <a:cs typeface="Times New Roman"/>
              <a:sym typeface="Times New Roman"/>
            </a:endParaRPr>
          </a:p>
        </p:txBody>
      </p:sp>
      <p:cxnSp>
        <p:nvCxnSpPr>
          <p:cNvPr id="1120" name="Google Shape;1120;p5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21" name="Google Shape;1121;p5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22" name="Google Shape;1122;p5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23" name="Google Shape;1123;p5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24" name="Google Shape;1124;p5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81" name="Google Shape;181;p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82" name="Google Shape;182;p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83" name="Google Shape;183;p6"/>
          <p:cNvSpPr txBox="1"/>
          <p:nvPr>
            <p:ph idx="4294967295" type="title"/>
          </p:nvPr>
        </p:nvSpPr>
        <p:spPr>
          <a:xfrm>
            <a:off x="954088" y="87677"/>
            <a:ext cx="7543800" cy="58578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Hypertext Transfer Protocol (HTTP)</a:t>
            </a:r>
            <a:endParaRPr>
              <a:solidFill>
                <a:schemeClr val="dk2"/>
              </a:solidFill>
              <a:latin typeface="Times New Roman"/>
              <a:ea typeface="Times New Roman"/>
              <a:cs typeface="Times New Roman"/>
              <a:sym typeface="Times New Roman"/>
            </a:endParaRPr>
          </a:p>
        </p:txBody>
      </p:sp>
      <p:sp>
        <p:nvSpPr>
          <p:cNvPr id="184" name="Google Shape;184;p6"/>
          <p:cNvSpPr txBox="1"/>
          <p:nvPr>
            <p:ph idx="4294967295" type="body"/>
          </p:nvPr>
        </p:nvSpPr>
        <p:spPr>
          <a:xfrm>
            <a:off x="954088" y="1347788"/>
            <a:ext cx="8189912" cy="3497262"/>
          </a:xfrm>
          <a:prstGeom prst="rect">
            <a:avLst/>
          </a:prstGeom>
          <a:noFill/>
          <a:ln>
            <a:noFill/>
          </a:ln>
        </p:spPr>
        <p:txBody>
          <a:bodyPr anchorCtr="0" anchor="t" bIns="34275" lIns="0" spcFirstLastPara="1" rIns="0" wrap="square" tIns="34275">
            <a:normAutofit/>
          </a:bodyPr>
          <a:lstStyle/>
          <a:p>
            <a:pPr indent="0" lvl="0" marL="0" rtl="0" algn="l">
              <a:lnSpc>
                <a:spcPct val="90000"/>
              </a:lnSpc>
              <a:spcBef>
                <a:spcPts val="900"/>
              </a:spcBef>
              <a:spcAft>
                <a:spcPts val="0"/>
              </a:spcAft>
              <a:buClr>
                <a:schemeClr val="dk1"/>
              </a:buClr>
              <a:buSzPts val="1100"/>
              <a:buFont typeface="Arial"/>
              <a:buNone/>
            </a:pPr>
            <a:r>
              <a:t/>
            </a:r>
            <a:endParaRPr/>
          </a:p>
          <a:p>
            <a:pPr indent="0" lvl="0" marL="0" rtl="0" algn="l">
              <a:lnSpc>
                <a:spcPct val="90000"/>
              </a:lnSpc>
              <a:spcBef>
                <a:spcPts val="900"/>
              </a:spcBef>
              <a:spcAft>
                <a:spcPts val="0"/>
              </a:spcAft>
              <a:buSzPts val="1500"/>
              <a:buNone/>
            </a:pPr>
            <a:r>
              <a:t/>
            </a:r>
            <a:endParaRPr/>
          </a:p>
          <a:p>
            <a:pPr indent="0" lvl="0" marL="0" rtl="0" algn="l">
              <a:lnSpc>
                <a:spcPct val="90000"/>
              </a:lnSpc>
              <a:spcBef>
                <a:spcPts val="900"/>
              </a:spcBef>
              <a:spcAft>
                <a:spcPts val="0"/>
              </a:spcAft>
              <a:buSzPts val="1500"/>
              <a:buNone/>
            </a:pPr>
            <a:r>
              <a:t/>
            </a:r>
            <a:endParaRPr/>
          </a:p>
          <a:p>
            <a:pPr indent="-336550" lvl="0" marL="457200" rtl="0" algn="l">
              <a:lnSpc>
                <a:spcPct val="150000"/>
              </a:lnSpc>
              <a:spcBef>
                <a:spcPts val="90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HTTP is </a:t>
            </a:r>
            <a:r>
              <a:rPr b="1" lang="en-US" sz="2000">
                <a:solidFill>
                  <a:srgbClr val="C00000"/>
                </a:solidFill>
                <a:latin typeface="Times New Roman"/>
                <a:ea typeface="Times New Roman"/>
                <a:cs typeface="Times New Roman"/>
                <a:sym typeface="Times New Roman"/>
              </a:rPr>
              <a:t>an application layer protocol</a:t>
            </a:r>
            <a:endParaRPr b="1" sz="2000">
              <a:solidFill>
                <a:srgbClr val="C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The </a:t>
            </a:r>
            <a:r>
              <a:rPr b="1" lang="en-US" sz="2000">
                <a:solidFill>
                  <a:schemeClr val="dk1"/>
                </a:solidFill>
                <a:latin typeface="Times New Roman"/>
                <a:ea typeface="Times New Roman"/>
                <a:cs typeface="Times New Roman"/>
                <a:sym typeface="Times New Roman"/>
              </a:rPr>
              <a:t>Web client </a:t>
            </a:r>
            <a:r>
              <a:rPr lang="en-US" sz="2000">
                <a:solidFill>
                  <a:schemeClr val="dk2"/>
                </a:solidFill>
                <a:latin typeface="Times New Roman"/>
                <a:ea typeface="Times New Roman"/>
                <a:cs typeface="Times New Roman"/>
                <a:sym typeface="Times New Roman"/>
              </a:rPr>
              <a:t>and the </a:t>
            </a:r>
            <a:r>
              <a:rPr b="1" lang="en-US" sz="2000">
                <a:solidFill>
                  <a:schemeClr val="dk1"/>
                </a:solidFill>
                <a:latin typeface="Times New Roman"/>
                <a:ea typeface="Times New Roman"/>
                <a:cs typeface="Times New Roman"/>
                <a:sym typeface="Times New Roman"/>
              </a:rPr>
              <a:t>Web server </a:t>
            </a:r>
            <a:r>
              <a:rPr lang="en-US" sz="2000">
                <a:solidFill>
                  <a:schemeClr val="dk2"/>
                </a:solidFill>
                <a:latin typeface="Times New Roman"/>
                <a:ea typeface="Times New Roman"/>
                <a:cs typeface="Times New Roman"/>
                <a:sym typeface="Times New Roman"/>
              </a:rPr>
              <a:t>are application programs.</a:t>
            </a:r>
            <a:endParaRPr sz="2000">
              <a:solidFill>
                <a:schemeClr val="dk2"/>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2"/>
              </a:buClr>
              <a:buSzPts val="1700"/>
              <a:buFont typeface="Times New Roman"/>
              <a:buChar char="●"/>
            </a:pPr>
            <a:r>
              <a:rPr lang="en-US" sz="2000">
                <a:solidFill>
                  <a:schemeClr val="dk2"/>
                </a:solidFill>
                <a:latin typeface="Times New Roman"/>
                <a:ea typeface="Times New Roman"/>
                <a:cs typeface="Times New Roman"/>
                <a:sym typeface="Times New Roman"/>
              </a:rPr>
              <a:t>Application layer programs do </a:t>
            </a:r>
            <a:r>
              <a:rPr b="1" lang="en-US" sz="2000">
                <a:solidFill>
                  <a:srgbClr val="C00000"/>
                </a:solidFill>
                <a:latin typeface="Times New Roman"/>
                <a:ea typeface="Times New Roman"/>
                <a:cs typeface="Times New Roman"/>
                <a:sym typeface="Times New Roman"/>
              </a:rPr>
              <a:t>useful work like </a:t>
            </a:r>
            <a:r>
              <a:rPr b="1" lang="en-US" sz="2400">
                <a:solidFill>
                  <a:schemeClr val="dk1"/>
                </a:solidFill>
                <a:latin typeface="Times New Roman"/>
                <a:ea typeface="Times New Roman"/>
                <a:cs typeface="Times New Roman"/>
                <a:sym typeface="Times New Roman"/>
              </a:rPr>
              <a:t>retrieving Web pages, sending and receiving email or transferring files.</a:t>
            </a:r>
            <a:endParaRPr b="1" sz="2400">
              <a:solidFill>
                <a:schemeClr val="dk1"/>
              </a:solidFill>
              <a:latin typeface="Times New Roman"/>
              <a:ea typeface="Times New Roman"/>
              <a:cs typeface="Times New Roman"/>
              <a:sym typeface="Times New Roman"/>
            </a:endParaRPr>
          </a:p>
          <a:p>
            <a:pPr indent="0" lvl="0" marL="0" rtl="0" algn="l">
              <a:lnSpc>
                <a:spcPct val="90000"/>
              </a:lnSpc>
              <a:spcBef>
                <a:spcPts val="900"/>
              </a:spcBef>
              <a:spcAft>
                <a:spcPts val="200"/>
              </a:spcAft>
              <a:buClr>
                <a:schemeClr val="dk1"/>
              </a:buClr>
              <a:buSzPts val="1100"/>
              <a:buFont typeface="Arial"/>
              <a:buNone/>
            </a:pPr>
            <a:r>
              <a:t/>
            </a:r>
            <a:endParaRPr/>
          </a:p>
        </p:txBody>
      </p:sp>
      <p:pic>
        <p:nvPicPr>
          <p:cNvPr descr="ClServer" id="185" name="Google Shape;185;p6"/>
          <p:cNvPicPr preferRelativeResize="0"/>
          <p:nvPr/>
        </p:nvPicPr>
        <p:blipFill rotWithShape="1">
          <a:blip r:embed="rId3">
            <a:alphaModFix/>
          </a:blip>
          <a:srcRect b="0" l="0" r="0" t="0"/>
          <a:stretch/>
        </p:blipFill>
        <p:spPr>
          <a:xfrm>
            <a:off x="1427012" y="947097"/>
            <a:ext cx="5411624" cy="1267025"/>
          </a:xfrm>
          <a:prstGeom prst="rect">
            <a:avLst/>
          </a:prstGeom>
          <a:noFill/>
          <a:ln>
            <a:noFill/>
          </a:ln>
        </p:spPr>
      </p:pic>
      <p:cxnSp>
        <p:nvCxnSpPr>
          <p:cNvPr id="186" name="Google Shape;186;p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87" name="Google Shape;187;p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88" name="Google Shape;188;p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89" name="Google Shape;189;p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90" name="Google Shape;190;p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130" name="Google Shape;1130;p6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131" name="Google Shape;1131;p6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32" name="Google Shape;1132;p60"/>
          <p:cNvSpPr/>
          <p:nvPr/>
        </p:nvSpPr>
        <p:spPr>
          <a:xfrm>
            <a:off x="3777722" y="0"/>
            <a:ext cx="88197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Quiz</a:t>
            </a:r>
            <a:endParaRPr b="0" i="0" sz="2800" u="none" cap="none" strike="noStrike">
              <a:solidFill>
                <a:schemeClr val="dk1"/>
              </a:solidFill>
              <a:latin typeface="Times New Roman"/>
              <a:ea typeface="Times New Roman"/>
              <a:cs typeface="Times New Roman"/>
              <a:sym typeface="Times New Roman"/>
            </a:endParaRPr>
          </a:p>
        </p:txBody>
      </p:sp>
      <p:sp>
        <p:nvSpPr>
          <p:cNvPr id="1133" name="Google Shape;1133;p60"/>
          <p:cNvSpPr/>
          <p:nvPr/>
        </p:nvSpPr>
        <p:spPr>
          <a:xfrm>
            <a:off x="243558" y="523220"/>
            <a:ext cx="8832273" cy="4832092"/>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None/>
            </a:pPr>
            <a:r>
              <a:rPr b="0" i="0" lang="en-US" sz="1400" u="none" cap="none" strike="noStrike">
                <a:solidFill>
                  <a:srgbClr val="202124"/>
                </a:solidFill>
                <a:latin typeface="Times New Roman"/>
                <a:ea typeface="Times New Roman"/>
                <a:cs typeface="Times New Roman"/>
                <a:sym typeface="Times New Roman"/>
              </a:rPr>
              <a:t>1. SMTP is a -------Protocol  (Push/POP)</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Push protocol </a:t>
            </a:r>
            <a:endParaRPr b="1" i="0" sz="1400" u="none" cap="none" strike="noStrike">
              <a:solidFill>
                <a:srgbClr val="C0000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0" i="0" lang="en-US" sz="1400" u="none" cap="none" strike="noStrike">
                <a:solidFill>
                  <a:srgbClr val="202124"/>
                </a:solidFill>
                <a:latin typeface="Times New Roman"/>
                <a:ea typeface="Times New Roman"/>
                <a:cs typeface="Times New Roman"/>
                <a:sym typeface="Times New Roman"/>
              </a:rPr>
              <a:t>2. SMTP used </a:t>
            </a:r>
            <a:r>
              <a:rPr b="1" i="0" lang="en-US" sz="1400" u="none" cap="none" strike="noStrike">
                <a:solidFill>
                  <a:srgbClr val="C00000"/>
                </a:solidFill>
                <a:latin typeface="Times New Roman"/>
                <a:ea typeface="Times New Roman"/>
                <a:cs typeface="Times New Roman"/>
                <a:sym typeface="Times New Roman"/>
              </a:rPr>
              <a:t>to send the mail----True or False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3. POP and IMAP are -------protocol </a:t>
            </a:r>
            <a:r>
              <a:rPr b="0" i="0" lang="en-US" sz="1400" u="none" cap="none" strike="noStrike">
                <a:solidFill>
                  <a:srgbClr val="202124"/>
                </a:solidFill>
                <a:latin typeface="Times New Roman"/>
                <a:ea typeface="Times New Roman"/>
                <a:cs typeface="Times New Roman"/>
                <a:sym typeface="Times New Roman"/>
              </a:rPr>
              <a:t>(Push/POP)</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Pull </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4. </a:t>
            </a:r>
            <a:r>
              <a:rPr b="0" i="0" lang="en-US" sz="1400" u="none" cap="none" strike="noStrike">
                <a:solidFill>
                  <a:srgbClr val="202124"/>
                </a:solidFill>
                <a:latin typeface="Times New Roman"/>
                <a:ea typeface="Times New Roman"/>
                <a:cs typeface="Times New Roman"/>
                <a:sym typeface="Times New Roman"/>
              </a:rPr>
              <a:t>POP (post office protocol) or IMAP (internet message access protocol) are used to </a:t>
            </a:r>
            <a:r>
              <a:rPr b="1" i="0" lang="en-US" sz="1400" u="none" cap="none" strike="noStrike">
                <a:solidFill>
                  <a:srgbClr val="002060"/>
                </a:solidFill>
                <a:latin typeface="Times New Roman"/>
                <a:ea typeface="Times New Roman"/>
                <a:cs typeface="Times New Roman"/>
                <a:sym typeface="Times New Roman"/>
              </a:rPr>
              <a:t>retrieve those emails at the receiver’s side.    True or false</a:t>
            </a:r>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5. </a:t>
            </a:r>
            <a:r>
              <a:rPr b="0" i="0" lang="en-US" sz="1400" u="none" cap="none" strike="noStrike">
                <a:solidFill>
                  <a:srgbClr val="273239"/>
                </a:solidFill>
                <a:latin typeface="Times New Roman"/>
                <a:ea typeface="Times New Roman"/>
                <a:cs typeface="Times New Roman"/>
                <a:sym typeface="Times New Roman"/>
              </a:rPr>
              <a:t>SMTP is an application layer protocol/Transport layer/Network Layer Protocol?</a:t>
            </a:r>
            <a:endParaRPr/>
          </a:p>
          <a:p>
            <a:pPr indent="0" lvl="0" marL="7620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Application Layer Protocol </a:t>
            </a:r>
            <a:endParaRPr/>
          </a:p>
          <a:p>
            <a:pPr indent="0" lvl="0" marL="76200" marR="0" rtl="0" algn="l">
              <a:lnSpc>
                <a:spcPct val="100000"/>
              </a:lnSpc>
              <a:spcBef>
                <a:spcPts val="0"/>
              </a:spcBef>
              <a:spcAft>
                <a:spcPts val="0"/>
              </a:spcAft>
              <a:buNone/>
            </a:pPr>
            <a:r>
              <a:rPr b="0" i="0" lang="en-US" sz="1400" u="none" cap="none" strike="noStrike">
                <a:solidFill>
                  <a:srgbClr val="273239"/>
                </a:solidFill>
                <a:latin typeface="Times New Roman"/>
                <a:ea typeface="Times New Roman"/>
                <a:cs typeface="Times New Roman"/>
                <a:sym typeface="Times New Roman"/>
              </a:rPr>
              <a:t>6. </a:t>
            </a:r>
            <a:r>
              <a:rPr b="1" i="0" lang="en-US" sz="1400" u="none" cap="none" strike="noStrike">
                <a:solidFill>
                  <a:srgbClr val="C00000"/>
                </a:solidFill>
                <a:latin typeface="Times New Roman"/>
                <a:ea typeface="Times New Roman"/>
                <a:cs typeface="Times New Roman"/>
                <a:sym typeface="Times New Roman"/>
              </a:rPr>
              <a:t>SMTP  Port No?   25, 21, 20, 33</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25</a:t>
            </a:r>
            <a:endParaRPr b="0" i="0" sz="1400" u="none" cap="none" strike="noStrike">
              <a:solidFill>
                <a:srgbClr val="273239"/>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7. </a:t>
            </a:r>
            <a:r>
              <a:rPr b="0" i="0" lang="en-US" sz="1400" u="none" cap="none" strike="noStrike">
                <a:solidFill>
                  <a:srgbClr val="202124"/>
                </a:solidFill>
                <a:latin typeface="Times New Roman"/>
                <a:ea typeface="Times New Roman"/>
                <a:cs typeface="Times New Roman"/>
                <a:sym typeface="Times New Roman"/>
              </a:rPr>
              <a:t>SMTP (Simple Mail Transfer Protocol) is a </a:t>
            </a:r>
            <a:r>
              <a:rPr b="1" i="0" lang="en-US" sz="1400" u="none" cap="none" strike="noStrike">
                <a:solidFill>
                  <a:srgbClr val="202124"/>
                </a:solidFill>
                <a:latin typeface="Times New Roman"/>
                <a:ea typeface="Times New Roman"/>
                <a:cs typeface="Times New Roman"/>
                <a:sym typeface="Times New Roman"/>
              </a:rPr>
              <a:t>TCP/IP protocol</a:t>
            </a:r>
            <a:r>
              <a:rPr b="0" i="0" lang="en-US" sz="1400" u="none" cap="none" strike="noStrike">
                <a:solidFill>
                  <a:srgbClr val="202124"/>
                </a:solidFill>
                <a:latin typeface="Times New Roman"/>
                <a:ea typeface="Times New Roman"/>
                <a:cs typeface="Times New Roman"/>
                <a:sym typeface="Times New Roman"/>
              </a:rPr>
              <a:t> used in </a:t>
            </a:r>
            <a:r>
              <a:rPr b="1" i="0" lang="en-US" sz="1400" u="none" cap="none" strike="noStrike">
                <a:solidFill>
                  <a:srgbClr val="C00000"/>
                </a:solidFill>
                <a:latin typeface="Times New Roman"/>
                <a:ea typeface="Times New Roman"/>
                <a:cs typeface="Times New Roman"/>
                <a:sym typeface="Times New Roman"/>
              </a:rPr>
              <a:t>sending and receiving e-mail.   True/False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True.</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8. MTA-----Abbreviation </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Message Transfer Agent</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9. UA-----Abbreviation</a:t>
            </a:r>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User Agent</a:t>
            </a:r>
            <a:endParaRPr/>
          </a:p>
          <a:p>
            <a:pPr indent="0" lvl="0" marL="76200" marR="0" rtl="0" algn="l">
              <a:lnSpc>
                <a:spcPct val="100000"/>
              </a:lnSpc>
              <a:spcBef>
                <a:spcPts val="0"/>
              </a:spcBef>
              <a:spcAft>
                <a:spcPts val="0"/>
              </a:spcAft>
              <a:buNone/>
            </a:pPr>
            <a:r>
              <a:t/>
            </a:r>
            <a:endParaRPr b="1" i="0" sz="1400" u="none" cap="none" strike="noStrike">
              <a:solidFill>
                <a:srgbClr val="C0000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t/>
            </a:r>
            <a:endParaRPr b="1" i="0" sz="1400" u="none" cap="none" strike="noStrike">
              <a:solidFill>
                <a:srgbClr val="002060"/>
              </a:solidFill>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 </a:t>
            </a:r>
            <a:endParaRPr b="1" i="0" sz="140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41" name="Google Shape;1141;p6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42" name="Google Shape;1142;p6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43" name="Google Shape;1143;p61"/>
          <p:cNvSpPr txBox="1"/>
          <p:nvPr>
            <p:ph idx="4294967295" type="title"/>
          </p:nvPr>
        </p:nvSpPr>
        <p:spPr>
          <a:xfrm>
            <a:off x="1179311" y="57412"/>
            <a:ext cx="8269650" cy="644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8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SMTP: Simple Mail Transfer Protocol</a:t>
            </a:r>
            <a:endParaRPr b="1" sz="2800">
              <a:solidFill>
                <a:schemeClr val="dk1"/>
              </a:solidFill>
              <a:latin typeface="Times New Roman"/>
              <a:ea typeface="Times New Roman"/>
              <a:cs typeface="Times New Roman"/>
              <a:sym typeface="Times New Roman"/>
            </a:endParaRPr>
          </a:p>
        </p:txBody>
      </p:sp>
      <p:sp>
        <p:nvSpPr>
          <p:cNvPr id="1144" name="Google Shape;1144;p61"/>
          <p:cNvSpPr txBox="1"/>
          <p:nvPr/>
        </p:nvSpPr>
        <p:spPr>
          <a:xfrm>
            <a:off x="968940" y="903872"/>
            <a:ext cx="4818796" cy="3416290"/>
          </a:xfrm>
          <a:prstGeom prst="rect">
            <a:avLst/>
          </a:prstGeom>
          <a:noFill/>
          <a:ln>
            <a:noFill/>
          </a:ln>
        </p:spPr>
        <p:txBody>
          <a:bodyPr anchorCtr="0" anchor="t" bIns="91425" lIns="91425" spcFirstLastPara="1" rIns="91425" wrap="square" tIns="91425">
            <a:spAutoFit/>
          </a:bodyPr>
          <a:lstStyle/>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Architecture and services</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The user agent</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Message formats</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Message transfer</a:t>
            </a:r>
            <a:endParaRPr b="0" i="0" sz="2800" u="none" cap="none" strike="noStrike">
              <a:solidFill>
                <a:schemeClr val="dk1"/>
              </a:solidFill>
              <a:latin typeface="Times New Roman"/>
              <a:ea typeface="Times New Roman"/>
              <a:cs typeface="Times New Roman"/>
              <a:sym typeface="Times New Roman"/>
            </a:endParaRPr>
          </a:p>
          <a:p>
            <a:pPr indent="-342900" lvl="0" marL="419100" marR="0" rtl="0" algn="l">
              <a:lnSpc>
                <a:spcPct val="150000"/>
              </a:lnSpc>
              <a:spcBef>
                <a:spcPts val="0"/>
              </a:spcBef>
              <a:spcAft>
                <a:spcPts val="0"/>
              </a:spcAft>
              <a:buClr>
                <a:schemeClr val="dk1"/>
              </a:buClr>
              <a:buSzPts val="2000"/>
              <a:buFont typeface="Noto Sans Symbols"/>
              <a:buChar char="⮚"/>
            </a:pPr>
            <a:r>
              <a:rPr b="0" i="0" lang="en-US" sz="2800" u="none" cap="none" strike="noStrike">
                <a:solidFill>
                  <a:schemeClr val="dk1"/>
                </a:solidFill>
                <a:latin typeface="Times New Roman"/>
                <a:ea typeface="Times New Roman"/>
                <a:cs typeface="Times New Roman"/>
                <a:sym typeface="Times New Roman"/>
              </a:rPr>
              <a:t>Final delivery</a:t>
            </a:r>
            <a:endParaRPr b="0" i="0" sz="400" u="none" cap="none" strike="noStrike">
              <a:solidFill>
                <a:srgbClr val="000000"/>
              </a:solidFill>
              <a:latin typeface="Times New Roman"/>
              <a:ea typeface="Times New Roman"/>
              <a:cs typeface="Times New Roman"/>
              <a:sym typeface="Times New Roman"/>
            </a:endParaRPr>
          </a:p>
        </p:txBody>
      </p:sp>
      <p:cxnSp>
        <p:nvCxnSpPr>
          <p:cNvPr id="1145" name="Google Shape;1145;p6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46" name="Google Shape;1146;p6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47" name="Google Shape;1147;p6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48" name="Google Shape;1148;p6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49" name="Google Shape;1149;p61"/>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57" name="Google Shape;1157;p6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58" name="Google Shape;1158;p6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59" name="Google Shape;1159;p62"/>
          <p:cNvSpPr txBox="1"/>
          <p:nvPr>
            <p:ph idx="4294967295" type="title"/>
          </p:nvPr>
        </p:nvSpPr>
        <p:spPr>
          <a:xfrm>
            <a:off x="1044575" y="47625"/>
            <a:ext cx="8099425" cy="57583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SMTP: Simple Mail Transfer Protocol (Port No. 25)</a:t>
            </a:r>
            <a:endParaRPr b="1" sz="2800">
              <a:solidFill>
                <a:schemeClr val="dk1"/>
              </a:solidFill>
              <a:latin typeface="Times New Roman"/>
              <a:ea typeface="Times New Roman"/>
              <a:cs typeface="Times New Roman"/>
              <a:sym typeface="Times New Roman"/>
            </a:endParaRPr>
          </a:p>
        </p:txBody>
      </p:sp>
      <p:pic>
        <p:nvPicPr>
          <p:cNvPr id="1160" name="Google Shape;1160;p62"/>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sp>
        <p:nvSpPr>
          <p:cNvPr id="1161" name="Google Shape;1161;p62"/>
          <p:cNvSpPr txBox="1"/>
          <p:nvPr/>
        </p:nvSpPr>
        <p:spPr>
          <a:xfrm>
            <a:off x="513723" y="1825852"/>
            <a:ext cx="8484804" cy="1015632"/>
          </a:xfrm>
          <a:prstGeom prst="rect">
            <a:avLst/>
          </a:prstGeom>
          <a:solidFill>
            <a:srgbClr val="FFCC99"/>
          </a:solidFill>
          <a:ln>
            <a:noFill/>
          </a:ln>
        </p:spPr>
        <p:txBody>
          <a:bodyPr anchorCtr="0" anchor="t" bIns="91425" lIns="91425" spcFirstLastPara="1" rIns="91425" wrap="square" tIns="91425">
            <a:spAutoFit/>
          </a:bodyPr>
          <a:lstStyle/>
          <a:p>
            <a:pPr indent="-285750" lvl="0" marL="361950" marR="0" rtl="0" algn="l">
              <a:lnSpc>
                <a:spcPct val="100000"/>
              </a:lnSpc>
              <a:spcBef>
                <a:spcPts val="0"/>
              </a:spcBef>
              <a:spcAft>
                <a:spcPts val="0"/>
              </a:spcAft>
              <a:buClr>
                <a:srgbClr val="000000"/>
              </a:buClr>
              <a:buSzPts val="2000"/>
              <a:buFont typeface="Arial"/>
              <a:buChar char="•"/>
            </a:pPr>
            <a:r>
              <a:rPr b="0" i="0" lang="en-US" sz="1800" u="none" cap="none" strike="noStrike">
                <a:solidFill>
                  <a:srgbClr val="202124"/>
                </a:solidFill>
                <a:latin typeface="Times New Roman"/>
                <a:ea typeface="Times New Roman"/>
                <a:cs typeface="Times New Roman"/>
                <a:sym typeface="Times New Roman"/>
              </a:rPr>
              <a:t>SMTP is a </a:t>
            </a:r>
            <a:r>
              <a:rPr b="1" i="0" lang="en-US" sz="1800" u="none" cap="none" strike="noStrike">
                <a:solidFill>
                  <a:srgbClr val="C00000"/>
                </a:solidFill>
                <a:latin typeface="Times New Roman"/>
                <a:ea typeface="Times New Roman"/>
                <a:cs typeface="Times New Roman"/>
                <a:sym typeface="Times New Roman"/>
              </a:rPr>
              <a:t>push protocol </a:t>
            </a:r>
            <a:r>
              <a:rPr b="0" i="0" lang="en-US" sz="1800" u="none" cap="none" strike="noStrike">
                <a:solidFill>
                  <a:srgbClr val="202124"/>
                </a:solidFill>
                <a:latin typeface="Times New Roman"/>
                <a:ea typeface="Times New Roman"/>
                <a:cs typeface="Times New Roman"/>
                <a:sym typeface="Times New Roman"/>
              </a:rPr>
              <a:t>and is used </a:t>
            </a:r>
            <a:r>
              <a:rPr b="1" i="0" lang="en-US" sz="1800" u="none" cap="none" strike="noStrike">
                <a:solidFill>
                  <a:srgbClr val="C00000"/>
                </a:solidFill>
                <a:latin typeface="Times New Roman"/>
                <a:ea typeface="Times New Roman"/>
                <a:cs typeface="Times New Roman"/>
                <a:sym typeface="Times New Roman"/>
              </a:rPr>
              <a:t>to send the mail </a:t>
            </a:r>
            <a:endParaRPr b="1" i="0" sz="1800" u="none" cap="none" strike="noStrike">
              <a:solidFill>
                <a:srgbClr val="C00000"/>
              </a:solidFill>
              <a:latin typeface="Times New Roman"/>
              <a:ea typeface="Times New Roman"/>
              <a:cs typeface="Times New Roman"/>
              <a:sym typeface="Times New Roman"/>
            </a:endParaRPr>
          </a:p>
          <a:p>
            <a:pPr indent="-285750" lvl="0" marL="361950" marR="0" rtl="0" algn="l">
              <a:lnSpc>
                <a:spcPct val="100000"/>
              </a:lnSpc>
              <a:spcBef>
                <a:spcPts val="0"/>
              </a:spcBef>
              <a:spcAft>
                <a:spcPts val="0"/>
              </a:spcAft>
              <a:buClr>
                <a:srgbClr val="000000"/>
              </a:buClr>
              <a:buSzPts val="2000"/>
              <a:buFont typeface="Arial"/>
              <a:buChar char="•"/>
            </a:pPr>
            <a:r>
              <a:rPr b="0" i="0" lang="en-US" sz="1800" u="none" cap="none" strike="noStrike">
                <a:solidFill>
                  <a:srgbClr val="202124"/>
                </a:solidFill>
                <a:latin typeface="Times New Roman"/>
                <a:ea typeface="Times New Roman"/>
                <a:cs typeface="Times New Roman"/>
                <a:sym typeface="Times New Roman"/>
              </a:rPr>
              <a:t>POP (post office protocol) or IMAP (internet message access protocol) are used to </a:t>
            </a:r>
            <a:r>
              <a:rPr b="1" i="0" lang="en-US" sz="1800" u="none" cap="none" strike="noStrike">
                <a:solidFill>
                  <a:srgbClr val="002060"/>
                </a:solidFill>
                <a:latin typeface="Times New Roman"/>
                <a:ea typeface="Times New Roman"/>
                <a:cs typeface="Times New Roman"/>
                <a:sym typeface="Times New Roman"/>
              </a:rPr>
              <a:t>retrieve those emails at the receiver’s side. </a:t>
            </a:r>
            <a:endParaRPr b="1" i="0" sz="1800" u="none" cap="none" strike="noStrike">
              <a:solidFill>
                <a:srgbClr val="002060"/>
              </a:solidFill>
              <a:latin typeface="Times New Roman"/>
              <a:ea typeface="Times New Roman"/>
              <a:cs typeface="Times New Roman"/>
              <a:sym typeface="Times New Roman"/>
            </a:endParaRPr>
          </a:p>
        </p:txBody>
      </p:sp>
      <p:sp>
        <p:nvSpPr>
          <p:cNvPr id="1162" name="Google Shape;1162;p62"/>
          <p:cNvSpPr/>
          <p:nvPr/>
        </p:nvSpPr>
        <p:spPr>
          <a:xfrm>
            <a:off x="517919" y="1064184"/>
            <a:ext cx="8407871" cy="646331"/>
          </a:xfrm>
          <a:prstGeom prst="rect">
            <a:avLst/>
          </a:prstGeom>
          <a:solidFill>
            <a:srgbClr val="DEEAF5"/>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02124"/>
                </a:solidFill>
                <a:latin typeface="Times New Roman"/>
                <a:ea typeface="Times New Roman"/>
                <a:cs typeface="Times New Roman"/>
                <a:sym typeface="Times New Roman"/>
              </a:rPr>
              <a:t>SMTP (Simple Mail Transfer Protocol) is a </a:t>
            </a:r>
            <a:r>
              <a:rPr b="1" i="0" lang="en-US" sz="1800" u="none" cap="none" strike="noStrike">
                <a:solidFill>
                  <a:srgbClr val="202124"/>
                </a:solidFill>
                <a:latin typeface="Times New Roman"/>
                <a:ea typeface="Times New Roman"/>
                <a:cs typeface="Times New Roman"/>
                <a:sym typeface="Times New Roman"/>
              </a:rPr>
              <a:t>TCP/IP protocol</a:t>
            </a:r>
            <a:r>
              <a:rPr b="0" i="0" lang="en-US" sz="1800" u="none" cap="none" strike="noStrike">
                <a:solidFill>
                  <a:srgbClr val="202124"/>
                </a:solidFill>
                <a:latin typeface="Times New Roman"/>
                <a:ea typeface="Times New Roman"/>
                <a:cs typeface="Times New Roman"/>
                <a:sym typeface="Times New Roman"/>
              </a:rPr>
              <a:t> used in </a:t>
            </a:r>
            <a:r>
              <a:rPr b="1" i="0" lang="en-US" sz="1800" u="none" cap="none" strike="noStrike">
                <a:solidFill>
                  <a:srgbClr val="C00000"/>
                </a:solidFill>
                <a:latin typeface="Times New Roman"/>
                <a:ea typeface="Times New Roman"/>
                <a:cs typeface="Times New Roman"/>
                <a:sym typeface="Times New Roman"/>
              </a:rPr>
              <a:t>sending and receiving e-mail.</a:t>
            </a:r>
            <a:endParaRPr/>
          </a:p>
        </p:txBody>
      </p:sp>
      <p:sp>
        <p:nvSpPr>
          <p:cNvPr id="1163" name="Google Shape;1163;p62"/>
          <p:cNvSpPr/>
          <p:nvPr/>
        </p:nvSpPr>
        <p:spPr>
          <a:xfrm>
            <a:off x="475958" y="2912912"/>
            <a:ext cx="8522569" cy="1661993"/>
          </a:xfrm>
          <a:prstGeom prst="rect">
            <a:avLst/>
          </a:prstGeom>
          <a:solidFill>
            <a:srgbClr val="DDEBEE"/>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SMTP is an application layer protocol.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The client who wants to send the mail opens a TCP connection to the SMTP server and then sends the mail across the connection. </a:t>
            </a:r>
            <a:endParaRPr b="0" i="0" sz="17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273239"/>
                </a:solidFill>
                <a:latin typeface="Times New Roman"/>
                <a:ea typeface="Times New Roman"/>
                <a:cs typeface="Times New Roman"/>
                <a:sym typeface="Times New Roman"/>
              </a:rPr>
              <a:t>The SMTP server is an always-on listening mode.</a:t>
            </a:r>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C00000"/>
                </a:solidFill>
                <a:latin typeface="Times New Roman"/>
                <a:ea typeface="Times New Roman"/>
                <a:cs typeface="Times New Roman"/>
                <a:sym typeface="Times New Roman"/>
              </a:rPr>
              <a:t>The SMTP process initiates a connection through port 25. </a:t>
            </a:r>
            <a:endParaRPr b="1" i="0" sz="1700" u="none" cap="none" strike="noStrike">
              <a:solidFill>
                <a:srgbClr val="C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273239"/>
                </a:solidFill>
                <a:latin typeface="Times New Roman"/>
                <a:ea typeface="Times New Roman"/>
                <a:cs typeface="Times New Roman"/>
                <a:sym typeface="Times New Roman"/>
              </a:rPr>
              <a:t>After successfully establishing a TCP connection the client process sends the mail instantly. </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71" name="Google Shape;1171;p6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72" name="Google Shape;1172;p6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173" name="Google Shape;1173;p63"/>
          <p:cNvSpPr txBox="1"/>
          <p:nvPr>
            <p:ph idx="4294967295" type="title"/>
          </p:nvPr>
        </p:nvSpPr>
        <p:spPr>
          <a:xfrm>
            <a:off x="1600200" y="214313"/>
            <a:ext cx="7543800" cy="49934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sp>
        <p:nvSpPr>
          <p:cNvPr id="1174" name="Google Shape;1174;p63"/>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 SMTP architecture and services</a:t>
            </a:r>
            <a:endParaRPr b="0" i="0" sz="1600" u="none" cap="none" strike="noStrike">
              <a:solidFill>
                <a:schemeClr val="dk1"/>
              </a:solidFill>
              <a:latin typeface="Times New Roman"/>
              <a:ea typeface="Times New Roman"/>
              <a:cs typeface="Times New Roman"/>
              <a:sym typeface="Times New Roman"/>
            </a:endParaRPr>
          </a:p>
        </p:txBody>
      </p:sp>
      <p:pic>
        <p:nvPicPr>
          <p:cNvPr id="1175" name="Google Shape;1175;p63"/>
          <p:cNvPicPr preferRelativeResize="0"/>
          <p:nvPr/>
        </p:nvPicPr>
        <p:blipFill rotWithShape="1">
          <a:blip r:embed="rId3">
            <a:alphaModFix/>
          </a:blip>
          <a:srcRect b="0" l="0" r="0" t="0"/>
          <a:stretch/>
        </p:blipFill>
        <p:spPr>
          <a:xfrm>
            <a:off x="779700" y="879697"/>
            <a:ext cx="3529943" cy="2780700"/>
          </a:xfrm>
          <a:prstGeom prst="rect">
            <a:avLst/>
          </a:prstGeom>
          <a:noFill/>
          <a:ln>
            <a:noFill/>
          </a:ln>
        </p:spPr>
      </p:pic>
      <p:cxnSp>
        <p:nvCxnSpPr>
          <p:cNvPr id="1176" name="Google Shape;1176;p6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177" name="Google Shape;1177;p6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1178" name="Google Shape;1178;p6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179" name="Google Shape;1179;p6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180" name="Google Shape;1180;p6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pic>
        <p:nvPicPr>
          <p:cNvPr descr="Lightbox" id="1181" name="Google Shape;1181;p63"/>
          <p:cNvPicPr preferRelativeResize="0"/>
          <p:nvPr/>
        </p:nvPicPr>
        <p:blipFill rotWithShape="1">
          <a:blip r:embed="rId5">
            <a:alphaModFix/>
          </a:blip>
          <a:srcRect b="0" l="0" r="0" t="0"/>
          <a:stretch/>
        </p:blipFill>
        <p:spPr>
          <a:xfrm>
            <a:off x="4423943" y="944049"/>
            <a:ext cx="4605827" cy="33528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descr="Lightbox" id="1188" name="Google Shape;1188;p64"/>
          <p:cNvPicPr preferRelativeResize="0"/>
          <p:nvPr/>
        </p:nvPicPr>
        <p:blipFill rotWithShape="1">
          <a:blip r:embed="rId3">
            <a:alphaModFix/>
          </a:blip>
          <a:srcRect b="0" l="0" r="0" t="0"/>
          <a:stretch/>
        </p:blipFill>
        <p:spPr>
          <a:xfrm>
            <a:off x="911846" y="1027984"/>
            <a:ext cx="6934200" cy="3352801"/>
          </a:xfrm>
          <a:prstGeom prst="rect">
            <a:avLst/>
          </a:prstGeom>
          <a:noFill/>
          <a:ln>
            <a:noFill/>
          </a:ln>
        </p:spPr>
      </p:pic>
      <p:sp>
        <p:nvSpPr>
          <p:cNvPr id="1189" name="Google Shape;1189;p64"/>
          <p:cNvSpPr txBox="1"/>
          <p:nvPr>
            <p:ph type="title"/>
          </p:nvPr>
        </p:nvSpPr>
        <p:spPr>
          <a:xfrm>
            <a:off x="994025" y="268150"/>
            <a:ext cx="7854900" cy="828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sp>
        <p:nvSpPr>
          <p:cNvPr id="1190" name="Google Shape;1190;p64"/>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pic>
        <p:nvPicPr>
          <p:cNvPr id="1191" name="Google Shape;1191;p64"/>
          <p:cNvPicPr preferRelativeResize="0"/>
          <p:nvPr/>
        </p:nvPicPr>
        <p:blipFill rotWithShape="1">
          <a:blip r:embed="rId4">
            <a:alphaModFix/>
          </a:blip>
          <a:srcRect b="0" l="0" r="0" t="0"/>
          <a:stretch/>
        </p:blipFill>
        <p:spPr>
          <a:xfrm>
            <a:off x="41821" y="47020"/>
            <a:ext cx="952199" cy="900076"/>
          </a:xfrm>
          <a:prstGeom prst="rect">
            <a:avLst/>
          </a:prstGeom>
          <a:noFill/>
          <a:ln>
            <a:noFill/>
          </a:ln>
        </p:spPr>
      </p:pic>
      <p:sp>
        <p:nvSpPr>
          <p:cNvPr id="1192" name="Google Shape;1192;p6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193" name="Google Shape;1193;p64"/>
          <p:cNvSpPr txBox="1"/>
          <p:nvPr>
            <p:ph idx="10" type="dt"/>
          </p:nvPr>
        </p:nvSpPr>
        <p:spPr>
          <a:xfrm>
            <a:off x="571500" y="4844838"/>
            <a:ext cx="20574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194" name="Google Shape;1194;p64"/>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 architecture and services</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6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202" name="Google Shape;1202;p6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03" name="Google Shape;1203;p6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04" name="Google Shape;1204;p65"/>
          <p:cNvSpPr txBox="1"/>
          <p:nvPr>
            <p:ph idx="4294967295" type="title"/>
          </p:nvPr>
        </p:nvSpPr>
        <p:spPr>
          <a:xfrm>
            <a:off x="1289050" y="268288"/>
            <a:ext cx="7854950" cy="36555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1"/>
                </a:solidFill>
                <a:latin typeface="Times New Roman"/>
                <a:ea typeface="Times New Roman"/>
                <a:cs typeface="Times New Roman"/>
                <a:sym typeface="Times New Roman"/>
              </a:rPr>
              <a:t> SMTP Architecture and Services</a:t>
            </a:r>
            <a:endParaRPr b="1" sz="3200">
              <a:solidFill>
                <a:schemeClr val="dk1"/>
              </a:solidFill>
              <a:latin typeface="Times New Roman"/>
              <a:ea typeface="Times New Roman"/>
              <a:cs typeface="Times New Roman"/>
              <a:sym typeface="Times New Roman"/>
            </a:endParaRPr>
          </a:p>
        </p:txBody>
      </p:sp>
      <p:pic>
        <p:nvPicPr>
          <p:cNvPr id="1205" name="Google Shape;1205;p65"/>
          <p:cNvPicPr preferRelativeResize="0"/>
          <p:nvPr/>
        </p:nvPicPr>
        <p:blipFill rotWithShape="1">
          <a:blip r:embed="rId3">
            <a:alphaModFix/>
          </a:blip>
          <a:srcRect b="0" l="0" r="0" t="0"/>
          <a:stretch/>
        </p:blipFill>
        <p:spPr>
          <a:xfrm>
            <a:off x="41821" y="47020"/>
            <a:ext cx="952199" cy="900076"/>
          </a:xfrm>
          <a:prstGeom prst="rect">
            <a:avLst/>
          </a:prstGeom>
          <a:noFill/>
          <a:ln>
            <a:noFill/>
          </a:ln>
        </p:spPr>
      </p:pic>
      <p:sp>
        <p:nvSpPr>
          <p:cNvPr id="1206" name="Google Shape;1206;p65"/>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 architecture and services</a:t>
            </a:r>
            <a:endParaRPr b="0" i="0" sz="1600" u="none" cap="none" strike="noStrike">
              <a:solidFill>
                <a:schemeClr val="dk1"/>
              </a:solidFill>
              <a:latin typeface="Times New Roman"/>
              <a:ea typeface="Times New Roman"/>
              <a:cs typeface="Times New Roman"/>
              <a:sym typeface="Times New Roman"/>
            </a:endParaRPr>
          </a:p>
        </p:txBody>
      </p:sp>
      <p:sp>
        <p:nvSpPr>
          <p:cNvPr id="1207" name="Google Shape;1207;p65"/>
          <p:cNvSpPr/>
          <p:nvPr/>
        </p:nvSpPr>
        <p:spPr>
          <a:xfrm>
            <a:off x="701817" y="861039"/>
            <a:ext cx="8160158" cy="344709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In the SMTP model user deals with the user agent (UA), for example, Microsoft Outlook, Netscape, Mozilla, etc.</a:t>
            </a:r>
            <a:endParaRPr/>
          </a:p>
          <a:p>
            <a:pPr indent="-285750" lvl="0" marL="285750" marR="0" rtl="0" algn="just">
              <a:lnSpc>
                <a:spcPct val="100000"/>
              </a:lnSpc>
              <a:spcBef>
                <a:spcPts val="600"/>
              </a:spcBef>
              <a:spcAft>
                <a:spcPts val="0"/>
              </a:spcAft>
              <a:buClr>
                <a:srgbClr val="000000"/>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In order to exchange the mail using TCP, MTA is used. </a:t>
            </a:r>
            <a:endParaRPr b="0" i="0" sz="22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600"/>
              </a:spcBef>
              <a:spcAft>
                <a:spcPts val="0"/>
              </a:spcAft>
              <a:buClr>
                <a:srgbClr val="000000"/>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The user sending the mail doesn’t have to deal with MTA as it is the responsibility of the system admin to set up a local MTA. </a:t>
            </a:r>
            <a:endParaRPr b="0" i="0" sz="22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600"/>
              </a:spcBef>
              <a:spcAft>
                <a:spcPts val="0"/>
              </a:spcAft>
              <a:buClr>
                <a:srgbClr val="000000"/>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The MTA maintains a small queue of mails so that it can schedule repeat delivery of mails in case the receiver is not available. </a:t>
            </a:r>
            <a:endParaRPr b="0" i="0" sz="22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600"/>
              </a:spcBef>
              <a:spcAft>
                <a:spcPts val="0"/>
              </a:spcAft>
              <a:buClr>
                <a:srgbClr val="000000"/>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The MTA delivers the mail to the mailboxes and the information can later be downloaded by the user agents.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215" name="Google Shape;1215;p6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16" name="Google Shape;1216;p6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17" name="Google Shape;1217;p66"/>
          <p:cNvSpPr txBox="1"/>
          <p:nvPr>
            <p:ph idx="4294967295" type="title"/>
          </p:nvPr>
        </p:nvSpPr>
        <p:spPr>
          <a:xfrm>
            <a:off x="994020" y="339102"/>
            <a:ext cx="8389937" cy="315912"/>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7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7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None/>
            </a:pPr>
            <a:r>
              <a:rPr b="1" lang="en-US" sz="2700">
                <a:solidFill>
                  <a:schemeClr val="dk2"/>
                </a:solidFill>
                <a:latin typeface="Times New Roman"/>
                <a:ea typeface="Times New Roman"/>
                <a:cs typeface="Times New Roman"/>
                <a:sym typeface="Times New Roman"/>
              </a:rPr>
              <a:t>Simple Mail Transfer Protocol: POP3, IMAP, MIME</a:t>
            </a:r>
            <a:endParaRPr b="1" sz="2700">
              <a:solidFill>
                <a:schemeClr val="dk2"/>
              </a:solidFill>
              <a:latin typeface="Times New Roman"/>
              <a:ea typeface="Times New Roman"/>
              <a:cs typeface="Times New Roman"/>
              <a:sym typeface="Times New Roman"/>
            </a:endParaRPr>
          </a:p>
        </p:txBody>
      </p:sp>
      <p:sp>
        <p:nvSpPr>
          <p:cNvPr id="1218" name="Google Shape;1218;p66"/>
          <p:cNvSpPr txBox="1"/>
          <p:nvPr/>
        </p:nvSpPr>
        <p:spPr>
          <a:xfrm>
            <a:off x="811938" y="4296850"/>
            <a:ext cx="75201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Format of an email</a:t>
            </a:r>
            <a:endParaRPr b="0" i="0" sz="1600" u="none" cap="none" strike="noStrike">
              <a:solidFill>
                <a:schemeClr val="dk1"/>
              </a:solidFill>
              <a:latin typeface="Times New Roman"/>
              <a:ea typeface="Times New Roman"/>
              <a:cs typeface="Times New Roman"/>
              <a:sym typeface="Times New Roman"/>
            </a:endParaRPr>
          </a:p>
        </p:txBody>
      </p:sp>
      <p:pic>
        <p:nvPicPr>
          <p:cNvPr id="1219" name="Google Shape;1219;p66"/>
          <p:cNvPicPr preferRelativeResize="0"/>
          <p:nvPr/>
        </p:nvPicPr>
        <p:blipFill rotWithShape="1">
          <a:blip r:embed="rId3">
            <a:alphaModFix/>
          </a:blip>
          <a:srcRect b="0" l="0" r="0" t="0"/>
          <a:stretch/>
        </p:blipFill>
        <p:spPr>
          <a:xfrm>
            <a:off x="1537856" y="768044"/>
            <a:ext cx="2282518" cy="3599621"/>
          </a:xfrm>
          <a:prstGeom prst="rect">
            <a:avLst/>
          </a:prstGeom>
          <a:noFill/>
          <a:ln>
            <a:noFill/>
          </a:ln>
        </p:spPr>
      </p:pic>
      <p:pic>
        <p:nvPicPr>
          <p:cNvPr id="1220" name="Google Shape;1220;p66"/>
          <p:cNvPicPr preferRelativeResize="0"/>
          <p:nvPr/>
        </p:nvPicPr>
        <p:blipFill rotWithShape="1">
          <a:blip r:embed="rId4">
            <a:alphaModFix/>
          </a:blip>
          <a:srcRect b="0" l="0" r="0" t="0"/>
          <a:stretch/>
        </p:blipFill>
        <p:spPr>
          <a:xfrm>
            <a:off x="4326914" y="768045"/>
            <a:ext cx="2738904" cy="3599620"/>
          </a:xfrm>
          <a:prstGeom prst="rect">
            <a:avLst/>
          </a:prstGeom>
          <a:noFill/>
          <a:ln>
            <a:noFill/>
          </a:ln>
        </p:spPr>
      </p:pic>
      <p:cxnSp>
        <p:nvCxnSpPr>
          <p:cNvPr id="1221" name="Google Shape;1221;p6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22" name="Google Shape;1222;p6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23" name="Google Shape;1223;p6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24" name="Google Shape;1224;p6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25" name="Google Shape;1225;p66"/>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6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233" name="Google Shape;1233;p6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34" name="Google Shape;1234;p6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35" name="Google Shape;1235;p67"/>
          <p:cNvSpPr txBox="1"/>
          <p:nvPr>
            <p:ph idx="4294967295" type="title"/>
          </p:nvPr>
        </p:nvSpPr>
        <p:spPr>
          <a:xfrm>
            <a:off x="822960" y="37379"/>
            <a:ext cx="7854950" cy="602961"/>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rPr b="1" lang="en-US" sz="3200">
                <a:solidFill>
                  <a:schemeClr val="dk2"/>
                </a:solidFill>
                <a:latin typeface="Times New Roman"/>
                <a:ea typeface="Times New Roman"/>
                <a:cs typeface="Times New Roman"/>
                <a:sym typeface="Times New Roman"/>
              </a:rPr>
              <a:t>SMTP: Simple Mail Transfer Protocol</a:t>
            </a:r>
            <a:endParaRPr b="1" sz="2400">
              <a:solidFill>
                <a:schemeClr val="dk2"/>
              </a:solidFill>
              <a:latin typeface="Times New Roman"/>
              <a:ea typeface="Times New Roman"/>
              <a:cs typeface="Times New Roman"/>
              <a:sym typeface="Times New Roman"/>
            </a:endParaRPr>
          </a:p>
        </p:txBody>
      </p:sp>
      <p:pic>
        <p:nvPicPr>
          <p:cNvPr id="1236" name="Google Shape;1236;p67"/>
          <p:cNvPicPr preferRelativeResize="0"/>
          <p:nvPr/>
        </p:nvPicPr>
        <p:blipFill rotWithShape="1">
          <a:blip r:embed="rId3">
            <a:alphaModFix/>
          </a:blip>
          <a:srcRect b="0" l="0" r="0" t="0"/>
          <a:stretch/>
        </p:blipFill>
        <p:spPr>
          <a:xfrm>
            <a:off x="41822" y="47020"/>
            <a:ext cx="549323" cy="693878"/>
          </a:xfrm>
          <a:prstGeom prst="rect">
            <a:avLst/>
          </a:prstGeom>
          <a:noFill/>
          <a:ln>
            <a:noFill/>
          </a:ln>
        </p:spPr>
      </p:pic>
      <p:sp>
        <p:nvSpPr>
          <p:cNvPr id="1237" name="Google Shape;1237;p67"/>
          <p:cNvSpPr/>
          <p:nvPr/>
        </p:nvSpPr>
        <p:spPr>
          <a:xfrm>
            <a:off x="708420" y="873239"/>
            <a:ext cx="4042958" cy="3693319"/>
          </a:xfrm>
          <a:prstGeom prst="rect">
            <a:avLst/>
          </a:prstGeom>
          <a:solidFill>
            <a:srgbClr val="FFCC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73239"/>
                </a:solidFill>
                <a:latin typeface="Times New Roman"/>
                <a:ea typeface="Times New Roman"/>
                <a:cs typeface="Times New Roman"/>
                <a:sym typeface="Times New Roman"/>
              </a:rPr>
              <a:t>SENDING EMAIL:</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Mail is sent by a series of request and response messages between the client and the server.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message which is sent across consists of a header and a body.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A null line is used to terminate the mail header and everything after the null line is considered as the body of the message, which is a sequence of ASCII characters.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message body contains the actual information read by the receipt. </a:t>
            </a:r>
            <a:endParaRPr b="0" i="0" sz="1800" u="none" cap="none" strike="noStrike">
              <a:solidFill>
                <a:srgbClr val="000000"/>
              </a:solidFill>
              <a:latin typeface="Times New Roman"/>
              <a:ea typeface="Times New Roman"/>
              <a:cs typeface="Times New Roman"/>
              <a:sym typeface="Times New Roman"/>
            </a:endParaRPr>
          </a:p>
        </p:txBody>
      </p:sp>
      <p:sp>
        <p:nvSpPr>
          <p:cNvPr id="1238" name="Google Shape;1238;p67"/>
          <p:cNvSpPr/>
          <p:nvPr/>
        </p:nvSpPr>
        <p:spPr>
          <a:xfrm>
            <a:off x="4879369" y="873239"/>
            <a:ext cx="4129549" cy="3416320"/>
          </a:xfrm>
          <a:prstGeom prst="rect">
            <a:avLst/>
          </a:prstGeom>
          <a:solidFill>
            <a:srgbClr val="BBD9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RECEIVING EMAIL:</a:t>
            </a:r>
            <a:r>
              <a:rPr b="0" i="0" lang="en-US" sz="1600" u="none" cap="none" strike="noStrike">
                <a:solidFill>
                  <a:srgbClr val="273239"/>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user agent at the server-side checks the mailboxes at a particular time of intervals.</a:t>
            </a:r>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any information is received, it informs the user about the mail.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When the user tries to read the mail it displays a list of emails with a short description of each mail in the mailbox. </a:t>
            </a:r>
            <a:endParaRPr b="0" i="0" sz="1800" u="none" cap="none" strike="noStrike">
              <a:solidFill>
                <a:srgbClr val="273239"/>
              </a:solidFill>
              <a:latin typeface="Times New Roman"/>
              <a:ea typeface="Times New Roman"/>
              <a:cs typeface="Times New Roman"/>
              <a:sym typeface="Times New Roman"/>
            </a:endParaRPr>
          </a:p>
          <a:p>
            <a:pPr indent="-285750" lvl="0" marL="285750" marR="0" rtl="0" algn="l">
              <a:lnSpc>
                <a:spcPct val="100000"/>
              </a:lnSpc>
              <a:spcBef>
                <a:spcPts val="600"/>
              </a:spcBef>
              <a:spcAft>
                <a:spcPts val="0"/>
              </a:spcAft>
              <a:buClr>
                <a:srgbClr val="000000"/>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By selecting any of the mail users can view its contents on the terminal.</a:t>
            </a:r>
            <a:endParaRPr b="0" i="0" sz="1800" u="none" cap="none" strike="noStrike">
              <a:solidFill>
                <a:srgbClr val="000000"/>
              </a:solidFill>
              <a:latin typeface="Times New Roman"/>
              <a:ea typeface="Times New Roman"/>
              <a:cs typeface="Times New Roman"/>
              <a:sym typeface="Times New Roman"/>
            </a:endParaRPr>
          </a:p>
        </p:txBody>
      </p:sp>
      <p:cxnSp>
        <p:nvCxnSpPr>
          <p:cNvPr id="1239" name="Google Shape;1239;p6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40" name="Google Shape;1240;p6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41" name="Google Shape;1241;p6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42" name="Google Shape;1242;p6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6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250" name="Google Shape;1250;p6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51" name="Google Shape;1251;p6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52" name="Google Shape;1252;p68"/>
          <p:cNvSpPr txBox="1"/>
          <p:nvPr>
            <p:ph idx="4294967295" type="title"/>
          </p:nvPr>
        </p:nvSpPr>
        <p:spPr>
          <a:xfrm>
            <a:off x="1600200" y="-520700"/>
            <a:ext cx="7543800" cy="10890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None/>
            </a:pPr>
            <a:r>
              <a:rPr b="1" lang="en-US" sz="3200">
                <a:solidFill>
                  <a:schemeClr val="dk2"/>
                </a:solidFill>
                <a:latin typeface="Times New Roman"/>
                <a:ea typeface="Times New Roman"/>
                <a:cs typeface="Times New Roman"/>
                <a:sym typeface="Times New Roman"/>
              </a:rPr>
              <a:t>SMTP : </a:t>
            </a:r>
            <a:r>
              <a:rPr b="1" lang="en-US" sz="2400">
                <a:solidFill>
                  <a:schemeClr val="dk2"/>
                </a:solidFill>
                <a:latin typeface="Times New Roman"/>
                <a:ea typeface="Times New Roman"/>
                <a:cs typeface="Times New Roman"/>
                <a:sym typeface="Times New Roman"/>
              </a:rPr>
              <a:t>Simple Mail Transfer Protocol</a:t>
            </a:r>
            <a:endParaRPr b="1" sz="2400">
              <a:solidFill>
                <a:schemeClr val="dk2"/>
              </a:solidFill>
              <a:latin typeface="Times New Roman"/>
              <a:ea typeface="Times New Roman"/>
              <a:cs typeface="Times New Roman"/>
              <a:sym typeface="Times New Roman"/>
            </a:endParaRPr>
          </a:p>
        </p:txBody>
      </p:sp>
      <p:sp>
        <p:nvSpPr>
          <p:cNvPr id="1253" name="Google Shape;1253;p68"/>
          <p:cNvSpPr txBox="1"/>
          <p:nvPr/>
        </p:nvSpPr>
        <p:spPr>
          <a:xfrm>
            <a:off x="889263" y="4328423"/>
            <a:ext cx="75201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Figure </a:t>
            </a:r>
            <a:r>
              <a:rPr b="0" i="0" lang="en-US" sz="1600" u="none" cap="none" strike="noStrike">
                <a:solidFill>
                  <a:srgbClr val="000000"/>
                </a:solidFill>
                <a:latin typeface="Arial"/>
                <a:ea typeface="Arial"/>
                <a:cs typeface="Arial"/>
                <a:sym typeface="Arial"/>
              </a:rPr>
              <a:t>: SMTP</a:t>
            </a:r>
            <a:endParaRPr b="0" i="0" sz="1600" u="none" cap="none" strike="noStrike">
              <a:solidFill>
                <a:schemeClr val="dk1"/>
              </a:solidFill>
              <a:latin typeface="Times New Roman"/>
              <a:ea typeface="Times New Roman"/>
              <a:cs typeface="Times New Roman"/>
              <a:sym typeface="Times New Roman"/>
            </a:endParaRPr>
          </a:p>
        </p:txBody>
      </p:sp>
      <p:pic>
        <p:nvPicPr>
          <p:cNvPr id="1254" name="Google Shape;1254;p68"/>
          <p:cNvPicPr preferRelativeResize="0"/>
          <p:nvPr/>
        </p:nvPicPr>
        <p:blipFill rotWithShape="1">
          <a:blip r:embed="rId3">
            <a:alphaModFix/>
          </a:blip>
          <a:srcRect b="0" l="0" r="0" t="0"/>
          <a:stretch/>
        </p:blipFill>
        <p:spPr>
          <a:xfrm>
            <a:off x="1173061" y="1750617"/>
            <a:ext cx="7430100" cy="2504490"/>
          </a:xfrm>
          <a:prstGeom prst="rect">
            <a:avLst/>
          </a:prstGeom>
          <a:noFill/>
          <a:ln>
            <a:noFill/>
          </a:ln>
        </p:spPr>
      </p:pic>
      <p:sp>
        <p:nvSpPr>
          <p:cNvPr id="1255" name="Google Shape;1255;p68"/>
          <p:cNvSpPr txBox="1"/>
          <p:nvPr/>
        </p:nvSpPr>
        <p:spPr>
          <a:xfrm>
            <a:off x="708420" y="803494"/>
            <a:ext cx="8248544"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SMTP is used two times, between the sender and the sender’s mail server and between the two mail servers</a:t>
            </a:r>
            <a:endParaRPr b="0" i="0" sz="700" u="none" cap="none" strike="noStrike">
              <a:solidFill>
                <a:srgbClr val="000000"/>
              </a:solidFill>
              <a:latin typeface="Times New Roman"/>
              <a:ea typeface="Times New Roman"/>
              <a:cs typeface="Times New Roman"/>
              <a:sym typeface="Times New Roman"/>
            </a:endParaRPr>
          </a:p>
        </p:txBody>
      </p:sp>
      <p:cxnSp>
        <p:nvCxnSpPr>
          <p:cNvPr id="1256" name="Google Shape;1256;p6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57" name="Google Shape;1257;p6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58" name="Google Shape;1258;p6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59" name="Google Shape;1259;p6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60" name="Google Shape;1260;p6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6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266" name="Google Shape;1266;p6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267" name="Google Shape;1267;p6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68" name="Google Shape;1268;p69"/>
          <p:cNvSpPr txBox="1"/>
          <p:nvPr>
            <p:ph idx="4294967295" type="title"/>
          </p:nvPr>
        </p:nvSpPr>
        <p:spPr>
          <a:xfrm>
            <a:off x="0" y="206375"/>
            <a:ext cx="8229600" cy="574951"/>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i="1" lang="en-US">
                <a:solidFill>
                  <a:srgbClr val="FF0000"/>
                </a:solidFill>
                <a:latin typeface="Times New Roman"/>
                <a:ea typeface="Times New Roman"/>
                <a:cs typeface="Times New Roman"/>
                <a:sym typeface="Times New Roman"/>
              </a:rPr>
              <a:t>SMTP</a:t>
            </a:r>
            <a:endParaRPr>
              <a:solidFill>
                <a:srgbClr val="FF0000"/>
              </a:solidFill>
              <a:latin typeface="Times New Roman"/>
              <a:ea typeface="Times New Roman"/>
              <a:cs typeface="Times New Roman"/>
              <a:sym typeface="Times New Roman"/>
            </a:endParaRPr>
          </a:p>
        </p:txBody>
      </p:sp>
      <p:sp>
        <p:nvSpPr>
          <p:cNvPr id="1269" name="Google Shape;1269;p69"/>
          <p:cNvSpPr/>
          <p:nvPr/>
        </p:nvSpPr>
        <p:spPr>
          <a:xfrm>
            <a:off x="1054677" y="2940628"/>
            <a:ext cx="8286750" cy="1731213"/>
          </a:xfrm>
          <a:prstGeom prst="rect">
            <a:avLst/>
          </a:prstGeom>
          <a:noFill/>
          <a:ln>
            <a:noFill/>
          </a:ln>
        </p:spPr>
        <p:txBody>
          <a:bodyPr anchorCtr="0" anchor="t" bIns="34275" lIns="68550" spcFirstLastPara="1" rIns="68550" wrap="square" tIns="34275">
            <a:spAutoFit/>
          </a:bodyPr>
          <a:lstStyle/>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It </a:t>
            </a:r>
            <a:r>
              <a:rPr b="1" i="0" lang="en-US" sz="1800" u="none" cap="none" strike="noStrike">
                <a:solidFill>
                  <a:srgbClr val="C00000"/>
                </a:solidFill>
                <a:latin typeface="Times New Roman"/>
                <a:ea typeface="Times New Roman"/>
                <a:cs typeface="Times New Roman"/>
                <a:sym typeface="Times New Roman"/>
              </a:rPr>
              <a:t>pushes </a:t>
            </a:r>
            <a:r>
              <a:rPr b="0" i="0" lang="en-US" sz="1800" u="none" cap="none" strike="noStrike">
                <a:solidFill>
                  <a:schemeClr val="dk1"/>
                </a:solidFill>
                <a:latin typeface="Times New Roman"/>
                <a:ea typeface="Times New Roman"/>
                <a:cs typeface="Times New Roman"/>
                <a:sym typeface="Times New Roman"/>
              </a:rPr>
              <a:t>the message from the client to the server</a:t>
            </a:r>
            <a:endParaRPr b="0" i="0" sz="1800" u="none" cap="none" strike="noStrike">
              <a:solidFill>
                <a:srgbClr val="0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On the other hand, the third stage needs a </a:t>
            </a:r>
            <a:r>
              <a:rPr b="1" i="0" lang="en-US" sz="1800" u="none" cap="none" strike="noStrike">
                <a:solidFill>
                  <a:srgbClr val="C00000"/>
                </a:solidFill>
                <a:latin typeface="Times New Roman"/>
                <a:ea typeface="Times New Roman"/>
                <a:cs typeface="Times New Roman"/>
                <a:sym typeface="Times New Roman"/>
              </a:rPr>
              <a:t>pull protocol</a:t>
            </a:r>
            <a:endParaRPr b="1" i="0" sz="1800" u="none" cap="none" strike="noStrike">
              <a:solidFill>
                <a:srgbClr val="C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a:t>
            </a:r>
            <a:r>
              <a:rPr b="1" i="0" lang="en-US" sz="1800" u="none" cap="none" strike="noStrike">
                <a:solidFill>
                  <a:srgbClr val="C00000"/>
                </a:solidFill>
                <a:latin typeface="Times New Roman"/>
                <a:ea typeface="Times New Roman"/>
                <a:cs typeface="Times New Roman"/>
                <a:sym typeface="Times New Roman"/>
              </a:rPr>
              <a:t>client must pull messages </a:t>
            </a:r>
            <a:r>
              <a:rPr b="0" i="0" lang="en-US" sz="1800" u="none" cap="none" strike="noStrike">
                <a:solidFill>
                  <a:schemeClr val="dk1"/>
                </a:solidFill>
                <a:latin typeface="Times New Roman"/>
                <a:ea typeface="Times New Roman"/>
                <a:cs typeface="Times New Roman"/>
                <a:sym typeface="Times New Roman"/>
              </a:rPr>
              <a:t>from the server</a:t>
            </a:r>
            <a:endParaRPr b="0" i="0" sz="1800" u="none" cap="none" strike="noStrike">
              <a:solidFill>
                <a:srgbClr val="000000"/>
              </a:solidFill>
              <a:latin typeface="Times New Roman"/>
              <a:ea typeface="Times New Roman"/>
              <a:cs typeface="Times New Roman"/>
              <a:sym typeface="Times New Roman"/>
            </a:endParaRPr>
          </a:p>
          <a:p>
            <a:pPr indent="-190500" lvl="0" marL="190500" marR="0" rtl="0" algn="just">
              <a:lnSpc>
                <a:spcPct val="150000"/>
              </a:lnSpc>
              <a:spcBef>
                <a:spcPts val="0"/>
              </a:spcBef>
              <a:spcAft>
                <a:spcPts val="0"/>
              </a:spcAft>
              <a:buClr>
                <a:srgbClr val="FF0000"/>
              </a:buClr>
              <a:buSzPts val="2000"/>
              <a:buFont typeface="Noto Sans Symbols"/>
              <a:buChar char="⮚"/>
            </a:pPr>
            <a:r>
              <a:rPr b="0" i="0" lang="en-US" sz="1800" u="none" cap="none" strike="noStrike">
                <a:solidFill>
                  <a:schemeClr val="dk1"/>
                </a:solidFill>
                <a:latin typeface="Times New Roman"/>
                <a:ea typeface="Times New Roman"/>
                <a:cs typeface="Times New Roman"/>
                <a:sym typeface="Times New Roman"/>
              </a:rPr>
              <a:t> The direction of the bulk data are from the server to the client.</a:t>
            </a:r>
            <a:endParaRPr b="0" i="0" sz="1800" u="none" cap="none" strike="noStrike">
              <a:solidFill>
                <a:schemeClr val="dk1"/>
              </a:solidFill>
              <a:latin typeface="Times New Roman"/>
              <a:ea typeface="Times New Roman"/>
              <a:cs typeface="Times New Roman"/>
              <a:sym typeface="Times New Roman"/>
            </a:endParaRPr>
          </a:p>
        </p:txBody>
      </p:sp>
      <p:pic>
        <p:nvPicPr>
          <p:cNvPr id="1270" name="Google Shape;1270;p69"/>
          <p:cNvPicPr preferRelativeResize="0"/>
          <p:nvPr/>
        </p:nvPicPr>
        <p:blipFill rotWithShape="1">
          <a:blip r:embed="rId3">
            <a:alphaModFix/>
          </a:blip>
          <a:srcRect b="0" l="0" r="0" t="0"/>
          <a:stretch/>
        </p:blipFill>
        <p:spPr>
          <a:xfrm>
            <a:off x="2036435" y="781326"/>
            <a:ext cx="5073509" cy="2159302"/>
          </a:xfrm>
          <a:prstGeom prst="rect">
            <a:avLst/>
          </a:prstGeom>
          <a:noFill/>
          <a:ln>
            <a:noFill/>
          </a:ln>
        </p:spPr>
      </p:pic>
      <p:cxnSp>
        <p:nvCxnSpPr>
          <p:cNvPr id="1271" name="Google Shape;1271;p6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72" name="Google Shape;1272;p6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73" name="Google Shape;1273;p6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74" name="Google Shape;1274;p6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75" name="Google Shape;1275;p6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98" name="Google Shape;198;p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99" name="Google Shape;199;p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00" name="Google Shape;200;p7"/>
          <p:cNvSpPr txBox="1"/>
          <p:nvPr>
            <p:ph idx="4294967295" type="title"/>
          </p:nvPr>
        </p:nvSpPr>
        <p:spPr>
          <a:xfrm>
            <a:off x="1600200" y="214313"/>
            <a:ext cx="7543800" cy="554037"/>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Hypertext Transfer Protocol (HTTP)</a:t>
            </a:r>
            <a:endParaRPr>
              <a:solidFill>
                <a:schemeClr val="dk2"/>
              </a:solidFill>
              <a:latin typeface="Times New Roman"/>
              <a:ea typeface="Times New Roman"/>
              <a:cs typeface="Times New Roman"/>
              <a:sym typeface="Times New Roman"/>
            </a:endParaRPr>
          </a:p>
        </p:txBody>
      </p:sp>
      <p:sp>
        <p:nvSpPr>
          <p:cNvPr id="201" name="Google Shape;201;p7"/>
          <p:cNvSpPr txBox="1"/>
          <p:nvPr>
            <p:ph idx="4294967295" type="body"/>
          </p:nvPr>
        </p:nvSpPr>
        <p:spPr>
          <a:xfrm>
            <a:off x="631825" y="1347788"/>
            <a:ext cx="8512175" cy="3497262"/>
          </a:xfrm>
          <a:prstGeom prst="rect">
            <a:avLst/>
          </a:prstGeom>
          <a:noFill/>
          <a:ln>
            <a:noFill/>
          </a:ln>
        </p:spPr>
        <p:txBody>
          <a:bodyPr anchorCtr="0" anchor="t" bIns="34275" lIns="0" spcFirstLastPara="1" rIns="0" wrap="square" tIns="34275">
            <a:normAutofit fontScale="92500" lnSpcReduction="10000"/>
          </a:bodyPr>
          <a:lstStyle/>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a:p>
          <a:p>
            <a:pPr indent="0" lvl="0" marL="0" rtl="0" algn="l">
              <a:lnSpc>
                <a:spcPct val="90000"/>
              </a:lnSpc>
              <a:spcBef>
                <a:spcPts val="900"/>
              </a:spcBef>
              <a:spcAft>
                <a:spcPts val="0"/>
              </a:spcAft>
              <a:buSzPct val="108108"/>
              <a:buNone/>
            </a:pPr>
            <a:r>
              <a:t/>
            </a:r>
            <a:endParaRPr b="1">
              <a:solidFill>
                <a:srgbClr val="C00000"/>
              </a:solidFill>
            </a:endParaRPr>
          </a:p>
          <a:p>
            <a:pPr indent="-343007" lvl="0" marL="457200" rtl="0" algn="l">
              <a:lnSpc>
                <a:spcPct val="150000"/>
              </a:lnSpc>
              <a:spcBef>
                <a:spcPts val="900"/>
              </a:spcBef>
              <a:spcAft>
                <a:spcPts val="0"/>
              </a:spcAft>
              <a:buClr>
                <a:schemeClr val="dk2"/>
              </a:buClr>
              <a:buSzPct val="100000"/>
              <a:buFont typeface="Times New Roman"/>
              <a:buChar char="●"/>
            </a:pPr>
            <a:r>
              <a:rPr b="1" lang="en-US" sz="2573">
                <a:solidFill>
                  <a:srgbClr val="C00000"/>
                </a:solidFill>
                <a:latin typeface="Times New Roman"/>
                <a:ea typeface="Times New Roman"/>
                <a:cs typeface="Times New Roman"/>
                <a:sym typeface="Times New Roman"/>
              </a:rPr>
              <a:t>Lower layers take care of the </a:t>
            </a:r>
            <a:r>
              <a:rPr b="1" lang="en-US" sz="2573">
                <a:solidFill>
                  <a:schemeClr val="dk1"/>
                </a:solidFill>
                <a:latin typeface="Times New Roman"/>
                <a:ea typeface="Times New Roman"/>
                <a:cs typeface="Times New Roman"/>
                <a:sym typeface="Times New Roman"/>
              </a:rPr>
              <a:t>communication details</a:t>
            </a:r>
            <a:endParaRPr b="1" sz="2573">
              <a:solidFill>
                <a:schemeClr val="dk1"/>
              </a:solidFill>
              <a:latin typeface="Times New Roman"/>
              <a:ea typeface="Times New Roman"/>
              <a:cs typeface="Times New Roman"/>
              <a:sym typeface="Times New Roman"/>
            </a:endParaRPr>
          </a:p>
          <a:p>
            <a:pPr indent="-343007" lvl="0" marL="457200" rtl="0" algn="l">
              <a:lnSpc>
                <a:spcPct val="150000"/>
              </a:lnSpc>
              <a:spcBef>
                <a:spcPts val="0"/>
              </a:spcBef>
              <a:spcAft>
                <a:spcPts val="0"/>
              </a:spcAft>
              <a:buClr>
                <a:schemeClr val="dk2"/>
              </a:buClr>
              <a:buSzPct val="100000"/>
              <a:buFont typeface="Times New Roman"/>
              <a:buChar char="●"/>
            </a:pPr>
            <a:r>
              <a:rPr lang="en-US" sz="2573">
                <a:solidFill>
                  <a:schemeClr val="dk2"/>
                </a:solidFill>
                <a:latin typeface="Times New Roman"/>
                <a:ea typeface="Times New Roman"/>
                <a:cs typeface="Times New Roman"/>
                <a:sym typeface="Times New Roman"/>
              </a:rPr>
              <a:t>In Application Layer: The client and server send messages and data </a:t>
            </a:r>
            <a:r>
              <a:rPr b="1" lang="en-US" sz="2573">
                <a:solidFill>
                  <a:schemeClr val="dk1"/>
                </a:solidFill>
                <a:latin typeface="Times New Roman"/>
                <a:ea typeface="Times New Roman"/>
                <a:cs typeface="Times New Roman"/>
                <a:sym typeface="Times New Roman"/>
              </a:rPr>
              <a:t>without knowing anything about the communication network.</a:t>
            </a:r>
            <a:endParaRPr b="1" sz="2573">
              <a:solidFill>
                <a:schemeClr val="dk1"/>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Clr>
                <a:schemeClr val="dk1"/>
              </a:buClr>
              <a:buSzPct val="61110"/>
              <a:buFont typeface="Arial"/>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90090"/>
              <a:buNone/>
            </a:pPr>
            <a:r>
              <a:t/>
            </a:r>
            <a:endParaRPr sz="1800">
              <a:solidFill>
                <a:schemeClr val="dk2"/>
              </a:solidFill>
              <a:latin typeface="Times New Roman"/>
              <a:ea typeface="Times New Roman"/>
              <a:cs typeface="Times New Roman"/>
              <a:sym typeface="Times New Roman"/>
            </a:endParaRPr>
          </a:p>
          <a:p>
            <a:pPr indent="0" lvl="0" marL="0" rtl="0" algn="l">
              <a:lnSpc>
                <a:spcPct val="90000"/>
              </a:lnSpc>
              <a:spcBef>
                <a:spcPts val="900"/>
              </a:spcBef>
              <a:spcAft>
                <a:spcPts val="200"/>
              </a:spcAft>
              <a:buSzPct val="108108"/>
              <a:buNone/>
            </a:pPr>
            <a:r>
              <a:t/>
            </a:r>
            <a:endParaRPr/>
          </a:p>
        </p:txBody>
      </p:sp>
      <p:pic>
        <p:nvPicPr>
          <p:cNvPr descr="ClServer" id="202" name="Google Shape;202;p7"/>
          <p:cNvPicPr preferRelativeResize="0"/>
          <p:nvPr/>
        </p:nvPicPr>
        <p:blipFill rotWithShape="1">
          <a:blip r:embed="rId3">
            <a:alphaModFix/>
          </a:blip>
          <a:srcRect b="0" l="0" r="0" t="0"/>
          <a:stretch/>
        </p:blipFill>
        <p:spPr>
          <a:xfrm>
            <a:off x="1239975" y="1074155"/>
            <a:ext cx="5411624" cy="1267025"/>
          </a:xfrm>
          <a:prstGeom prst="rect">
            <a:avLst/>
          </a:prstGeom>
          <a:noFill/>
          <a:ln>
            <a:noFill/>
          </a:ln>
        </p:spPr>
      </p:pic>
      <p:cxnSp>
        <p:nvCxnSpPr>
          <p:cNvPr id="203" name="Google Shape;203;p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04" name="Google Shape;204;p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05" name="Google Shape;205;p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06" name="Google Shape;206;p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07" name="Google Shape;207;p7"/>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7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283" name="Google Shape;1283;p7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284" name="Google Shape;1284;p7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285" name="Google Shape;1285;p70"/>
          <p:cNvSpPr txBox="1"/>
          <p:nvPr>
            <p:ph idx="4294967295" type="title"/>
          </p:nvPr>
        </p:nvSpPr>
        <p:spPr>
          <a:xfrm>
            <a:off x="1179311" y="181600"/>
            <a:ext cx="7543800" cy="370068"/>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rPr b="1" lang="en-US" sz="3200">
                <a:solidFill>
                  <a:schemeClr val="dk2"/>
                </a:solidFill>
                <a:latin typeface="Times New Roman"/>
                <a:ea typeface="Times New Roman"/>
                <a:cs typeface="Times New Roman"/>
                <a:sym typeface="Times New Roman"/>
              </a:rPr>
              <a:t>Electronic mail : SMTP  Summary</a:t>
            </a:r>
            <a:endParaRPr b="1" sz="2400">
              <a:solidFill>
                <a:schemeClr val="dk2"/>
              </a:solidFill>
              <a:latin typeface="Times New Roman"/>
              <a:ea typeface="Times New Roman"/>
              <a:cs typeface="Times New Roman"/>
              <a:sym typeface="Times New Roman"/>
            </a:endParaRPr>
          </a:p>
        </p:txBody>
      </p:sp>
      <p:sp>
        <p:nvSpPr>
          <p:cNvPr id="1286" name="Google Shape;1286;p70"/>
          <p:cNvSpPr txBox="1"/>
          <p:nvPr/>
        </p:nvSpPr>
        <p:spPr>
          <a:xfrm>
            <a:off x="591145" y="551668"/>
            <a:ext cx="7337291" cy="3970287"/>
          </a:xfrm>
          <a:prstGeom prst="rect">
            <a:avLst/>
          </a:prstGeom>
          <a:noFill/>
          <a:ln>
            <a:noFill/>
          </a:ln>
        </p:spPr>
        <p:txBody>
          <a:bodyPr anchorCtr="0" anchor="t" bIns="91425" lIns="91425" spcFirstLastPara="1" rIns="91425" wrap="square" tIns="91425">
            <a:spAutoFit/>
          </a:bodyPr>
          <a:lstStyle/>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Uses </a:t>
            </a:r>
            <a:r>
              <a:rPr b="1" i="0" lang="en-US" sz="1600" u="none" cap="none" strike="noStrike">
                <a:solidFill>
                  <a:srgbClr val="C00000"/>
                </a:solidFill>
                <a:latin typeface="Times New Roman"/>
                <a:ea typeface="Times New Roman"/>
                <a:cs typeface="Times New Roman"/>
                <a:sym typeface="Times New Roman"/>
              </a:rPr>
              <a:t>TCP</a:t>
            </a:r>
            <a:r>
              <a:rPr b="1" i="0" lang="en-US" sz="1600" u="none" cap="none" strike="noStrike">
                <a:solidFill>
                  <a:schemeClr val="dk1"/>
                </a:solidFill>
                <a:latin typeface="Times New Roman"/>
                <a:ea typeface="Times New Roman"/>
                <a:cs typeface="Times New Roman"/>
                <a:sym typeface="Times New Roman"/>
              </a:rPr>
              <a:t> to reliably transfer email message from client to server </a:t>
            </a:r>
            <a:r>
              <a:rPr b="1" i="0" lang="en-US" sz="2000" u="none" cap="none" strike="noStrike">
                <a:solidFill>
                  <a:srgbClr val="C00000"/>
                </a:solidFill>
                <a:latin typeface="Times New Roman"/>
                <a:ea typeface="Times New Roman"/>
                <a:cs typeface="Times New Roman"/>
                <a:sym typeface="Times New Roman"/>
              </a:rPr>
              <a:t>(port 25)</a:t>
            </a:r>
            <a:endParaRPr b="1" i="0" sz="2000" u="none" cap="none" strike="noStrike">
              <a:solidFill>
                <a:srgbClr val="C00000"/>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Direct transfer: </a:t>
            </a:r>
            <a:r>
              <a:rPr b="0" i="0" lang="en-US" sz="1600" u="none" cap="none" strike="noStrike">
                <a:solidFill>
                  <a:schemeClr val="dk1"/>
                </a:solidFill>
                <a:latin typeface="Times New Roman"/>
                <a:ea typeface="Times New Roman"/>
                <a:cs typeface="Times New Roman"/>
                <a:sym typeface="Times New Roman"/>
              </a:rPr>
              <a:t>sending server to receiving server</a:t>
            </a:r>
            <a:endParaRPr b="0"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Three phases of transfer</a:t>
            </a:r>
            <a:endParaRPr b="1"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Handshaking (greeting)</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Transfer of messages</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0" i="0" lang="en-US" sz="1600" u="none" cap="none" strike="noStrike">
                <a:solidFill>
                  <a:schemeClr val="dk1"/>
                </a:solidFill>
                <a:latin typeface="Times New Roman"/>
                <a:ea typeface="Times New Roman"/>
                <a:cs typeface="Times New Roman"/>
                <a:sym typeface="Times New Roman"/>
              </a:rPr>
              <a:t>Closure</a:t>
            </a:r>
            <a:endParaRPr b="0"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Command/Response Interaction</a:t>
            </a:r>
            <a:endParaRPr b="1"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1" i="0" lang="en-US" sz="1600" u="none" cap="none" strike="noStrike">
                <a:solidFill>
                  <a:schemeClr val="dk1"/>
                </a:solidFill>
                <a:latin typeface="Times New Roman"/>
                <a:ea typeface="Times New Roman"/>
                <a:cs typeface="Times New Roman"/>
                <a:sym typeface="Times New Roman"/>
              </a:rPr>
              <a:t>commands: </a:t>
            </a:r>
            <a:r>
              <a:rPr b="0" i="0" lang="en-US" sz="1600" u="none" cap="none" strike="noStrike">
                <a:solidFill>
                  <a:schemeClr val="dk1"/>
                </a:solidFill>
                <a:latin typeface="Times New Roman"/>
                <a:ea typeface="Times New Roman"/>
                <a:cs typeface="Times New Roman"/>
                <a:sym typeface="Times New Roman"/>
              </a:rPr>
              <a:t>ASCII text</a:t>
            </a:r>
            <a:endParaRPr b="0" i="0" sz="1600" u="none" cap="none" strike="noStrike">
              <a:solidFill>
                <a:schemeClr val="dk1"/>
              </a:solidFill>
              <a:latin typeface="Times New Roman"/>
              <a:ea typeface="Times New Roman"/>
              <a:cs typeface="Times New Roman"/>
              <a:sym typeface="Times New Roman"/>
            </a:endParaRPr>
          </a:p>
          <a:p>
            <a:pPr indent="-228282" lvl="1" marL="742950" marR="0" rtl="0" algn="l">
              <a:lnSpc>
                <a:spcPct val="150000"/>
              </a:lnSpc>
              <a:spcBef>
                <a:spcPts val="0"/>
              </a:spcBef>
              <a:spcAft>
                <a:spcPts val="0"/>
              </a:spcAft>
              <a:buClr>
                <a:schemeClr val="dk2"/>
              </a:buClr>
              <a:buSzPts val="1500"/>
              <a:buFont typeface="Times New Roman"/>
              <a:buChar char="○"/>
            </a:pPr>
            <a:r>
              <a:rPr b="1" i="0" lang="en-US" sz="1600" u="none" cap="none" strike="noStrike">
                <a:solidFill>
                  <a:schemeClr val="dk1"/>
                </a:solidFill>
                <a:latin typeface="Times New Roman"/>
                <a:ea typeface="Times New Roman"/>
                <a:cs typeface="Times New Roman"/>
                <a:sym typeface="Times New Roman"/>
              </a:rPr>
              <a:t>response: </a:t>
            </a:r>
            <a:r>
              <a:rPr b="0" i="0" lang="en-US" sz="1600" u="none" cap="none" strike="noStrike">
                <a:solidFill>
                  <a:schemeClr val="dk1"/>
                </a:solidFill>
                <a:latin typeface="Times New Roman"/>
                <a:ea typeface="Times New Roman"/>
                <a:cs typeface="Times New Roman"/>
                <a:sym typeface="Times New Roman"/>
              </a:rPr>
              <a:t>status code and phras</a:t>
            </a:r>
            <a:r>
              <a:rPr b="1" i="0" lang="en-US" sz="1600" u="none" cap="none" strike="noStrike">
                <a:solidFill>
                  <a:schemeClr val="dk1"/>
                </a:solidFill>
                <a:latin typeface="Times New Roman"/>
                <a:ea typeface="Times New Roman"/>
                <a:cs typeface="Times New Roman"/>
                <a:sym typeface="Times New Roman"/>
              </a:rPr>
              <a:t>e</a:t>
            </a:r>
            <a:endParaRPr b="1" i="0" sz="1600" u="none" cap="none" strike="noStrike">
              <a:solidFill>
                <a:schemeClr val="dk1"/>
              </a:solidFill>
              <a:latin typeface="Times New Roman"/>
              <a:ea typeface="Times New Roman"/>
              <a:cs typeface="Times New Roman"/>
              <a:sym typeface="Times New Roman"/>
            </a:endParaRPr>
          </a:p>
          <a:p>
            <a:pPr indent="-285750" lvl="0" marL="343218" marR="0" rtl="0" algn="l">
              <a:lnSpc>
                <a:spcPct val="150000"/>
              </a:lnSpc>
              <a:spcBef>
                <a:spcPts val="0"/>
              </a:spcBef>
              <a:spcAft>
                <a:spcPts val="0"/>
              </a:spcAft>
              <a:buClr>
                <a:schemeClr val="dk2"/>
              </a:buClr>
              <a:buSzPts val="1500"/>
              <a:buFont typeface="Noto Sans Symbols"/>
              <a:buChar char="⮚"/>
            </a:pPr>
            <a:r>
              <a:rPr b="1" i="0" lang="en-US" sz="1600" u="none" cap="none" strike="noStrike">
                <a:solidFill>
                  <a:schemeClr val="dk1"/>
                </a:solidFill>
                <a:latin typeface="Times New Roman"/>
                <a:ea typeface="Times New Roman"/>
                <a:cs typeface="Times New Roman"/>
                <a:sym typeface="Times New Roman"/>
              </a:rPr>
              <a:t>Messages must be in 7-bit ASCII</a:t>
            </a:r>
            <a:endParaRPr b="1" i="0" sz="1600" u="none" cap="none" strike="noStrike">
              <a:solidFill>
                <a:schemeClr val="dk1"/>
              </a:solidFill>
              <a:latin typeface="Times New Roman"/>
              <a:ea typeface="Times New Roman"/>
              <a:cs typeface="Times New Roman"/>
              <a:sym typeface="Times New Roman"/>
            </a:endParaRPr>
          </a:p>
        </p:txBody>
      </p:sp>
      <p:cxnSp>
        <p:nvCxnSpPr>
          <p:cNvPr id="1287" name="Google Shape;1287;p7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288" name="Google Shape;1288;p7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289" name="Google Shape;1289;p7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290" name="Google Shape;1290;p7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291" name="Google Shape;1291;p70"/>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7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297" name="Google Shape;1297;p71"/>
          <p:cNvPicPr preferRelativeResize="0"/>
          <p:nvPr/>
        </p:nvPicPr>
        <p:blipFill rotWithShape="1">
          <a:blip r:embed="rId3">
            <a:alphaModFix/>
          </a:blip>
          <a:srcRect b="0" l="0" r="0" t="0"/>
          <a:stretch/>
        </p:blipFill>
        <p:spPr>
          <a:xfrm>
            <a:off x="607038" y="803494"/>
            <a:ext cx="5434447" cy="2150917"/>
          </a:xfrm>
          <a:prstGeom prst="rect">
            <a:avLst/>
          </a:prstGeom>
          <a:noFill/>
          <a:ln>
            <a:noFill/>
          </a:ln>
        </p:spPr>
      </p:pic>
      <p:sp>
        <p:nvSpPr>
          <p:cNvPr id="1298" name="Google Shape;1298;p71"/>
          <p:cNvSpPr/>
          <p:nvPr/>
        </p:nvSpPr>
        <p:spPr>
          <a:xfrm>
            <a:off x="6215845" y="951162"/>
            <a:ext cx="2969232"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Client Based application: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MUA-Mail User Agent or client or sender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SMTP-To push mail from outlook to sender mail server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MSA-mail submission Agent (Error checking), Security checking</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MTA-Mail Transfer Agent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MDA-Mail Delivery Agent</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9" name="Google Shape;1299;p71"/>
          <p:cNvSpPr/>
          <p:nvPr/>
        </p:nvSpPr>
        <p:spPr>
          <a:xfrm>
            <a:off x="4928991" y="22975"/>
            <a:ext cx="40046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https://www.youtube.com/watch?v=cjPVlxmf_Vk</a:t>
            </a:r>
            <a:endParaRPr/>
          </a:p>
        </p:txBody>
      </p:sp>
      <p:sp>
        <p:nvSpPr>
          <p:cNvPr id="1300" name="Google Shape;1300;p71"/>
          <p:cNvSpPr/>
          <p:nvPr/>
        </p:nvSpPr>
        <p:spPr>
          <a:xfrm>
            <a:off x="498762" y="1605010"/>
            <a:ext cx="7617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Sender</a:t>
            </a:r>
            <a:endParaRPr b="0" i="0" sz="1400" u="none" cap="none" strike="noStrike">
              <a:solidFill>
                <a:srgbClr val="000000"/>
              </a:solidFill>
              <a:latin typeface="Arial"/>
              <a:ea typeface="Arial"/>
              <a:cs typeface="Arial"/>
              <a:sym typeface="Arial"/>
            </a:endParaRPr>
          </a:p>
        </p:txBody>
      </p:sp>
      <p:sp>
        <p:nvSpPr>
          <p:cNvPr id="1301" name="Google Shape;1301;p71"/>
          <p:cNvSpPr/>
          <p:nvPr/>
        </p:nvSpPr>
        <p:spPr>
          <a:xfrm>
            <a:off x="5103963" y="1605010"/>
            <a:ext cx="8915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Receiver</a:t>
            </a:r>
            <a:endParaRPr b="0" i="0" sz="1400" u="none" cap="none" strike="noStrike">
              <a:solidFill>
                <a:srgbClr val="000000"/>
              </a:solidFill>
              <a:latin typeface="Arial"/>
              <a:ea typeface="Arial"/>
              <a:cs typeface="Arial"/>
              <a:sym typeface="Arial"/>
            </a:endParaRPr>
          </a:p>
        </p:txBody>
      </p:sp>
      <p:pic>
        <p:nvPicPr>
          <p:cNvPr id="1302" name="Google Shape;1302;p71"/>
          <p:cNvPicPr preferRelativeResize="0"/>
          <p:nvPr/>
        </p:nvPicPr>
        <p:blipFill rotWithShape="1">
          <a:blip r:embed="rId4">
            <a:alphaModFix/>
          </a:blip>
          <a:srcRect b="0" l="0" r="0" t="0"/>
          <a:stretch/>
        </p:blipFill>
        <p:spPr>
          <a:xfrm>
            <a:off x="867133" y="2803910"/>
            <a:ext cx="4666905" cy="1792432"/>
          </a:xfrm>
          <a:prstGeom prst="rect">
            <a:avLst/>
          </a:prstGeom>
          <a:noFill/>
          <a:ln>
            <a:noFill/>
          </a:ln>
        </p:spPr>
      </p:pic>
      <p:cxnSp>
        <p:nvCxnSpPr>
          <p:cNvPr id="1303" name="Google Shape;1303;p7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04" name="Google Shape;1304;p7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05" name="Google Shape;1305;p7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06" name="Google Shape;1306;p7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07" name="Google Shape;1307;p71"/>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
        <p:nvSpPr>
          <p:cNvPr id="1308" name="Google Shape;1308;p71"/>
          <p:cNvSpPr/>
          <p:nvPr/>
        </p:nvSpPr>
        <p:spPr>
          <a:xfrm>
            <a:off x="830036" y="278727"/>
            <a:ext cx="82990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2"/>
                </a:solidFill>
                <a:latin typeface="Times New Roman"/>
                <a:ea typeface="Times New Roman"/>
                <a:cs typeface="Times New Roman"/>
                <a:sym typeface="Times New Roman"/>
              </a:rPr>
              <a:t>Simple Mail Transfer Protocol: POP3, IMAP, MIME  (Extra)</a:t>
            </a:r>
            <a:endParaRPr b="0" i="0" sz="2400" u="none" cap="none" strike="noStrike">
              <a:solidFill>
                <a:srgbClr val="000000"/>
              </a:solidFill>
              <a:latin typeface="Arial"/>
              <a:ea typeface="Arial"/>
              <a:cs typeface="Arial"/>
              <a:sym typeface="Arial"/>
            </a:endParaRPr>
          </a:p>
        </p:txBody>
      </p:sp>
      <p:sp>
        <p:nvSpPr>
          <p:cNvPr id="1309" name="Google Shape;1309;p7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310" name="Google Shape;1310;p7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7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318" name="Google Shape;1318;p7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319" name="Google Shape;1319;p7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20" name="Google Shape;1320;p72"/>
          <p:cNvSpPr txBox="1"/>
          <p:nvPr>
            <p:ph idx="4294967295" type="title"/>
          </p:nvPr>
        </p:nvSpPr>
        <p:spPr>
          <a:xfrm>
            <a:off x="801290" y="352500"/>
            <a:ext cx="7543800" cy="584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2400">
                <a:solidFill>
                  <a:schemeClr val="dk2"/>
                </a:solidFill>
                <a:latin typeface="Times New Roman"/>
                <a:ea typeface="Times New Roman"/>
                <a:cs typeface="Times New Roman"/>
                <a:sym typeface="Times New Roman"/>
              </a:rPr>
              <a:t>Electronic Mail: Summary SMTP, POP3, IMAP (Extra)</a:t>
            </a:r>
            <a:br>
              <a:rPr lang="en-US" sz="2400"/>
            </a:br>
            <a:endParaRPr b="1" sz="2400">
              <a:solidFill>
                <a:schemeClr val="dk2"/>
              </a:solidFill>
              <a:latin typeface="Times New Roman"/>
              <a:ea typeface="Times New Roman"/>
              <a:cs typeface="Times New Roman"/>
              <a:sym typeface="Times New Roman"/>
            </a:endParaRPr>
          </a:p>
        </p:txBody>
      </p:sp>
      <p:sp>
        <p:nvSpPr>
          <p:cNvPr id="1321" name="Google Shape;1321;p72"/>
          <p:cNvSpPr txBox="1"/>
          <p:nvPr/>
        </p:nvSpPr>
        <p:spPr>
          <a:xfrm>
            <a:off x="5277574" y="4309025"/>
            <a:ext cx="33666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SMTP working</a:t>
            </a:r>
            <a:endParaRPr b="0" i="0" sz="1300" u="none" cap="none" strike="noStrike">
              <a:solidFill>
                <a:schemeClr val="dk1"/>
              </a:solidFill>
              <a:latin typeface="Times New Roman"/>
              <a:ea typeface="Times New Roman"/>
              <a:cs typeface="Times New Roman"/>
              <a:sym typeface="Times New Roman"/>
            </a:endParaRPr>
          </a:p>
        </p:txBody>
      </p:sp>
      <p:sp>
        <p:nvSpPr>
          <p:cNvPr id="1322" name="Google Shape;1322;p72"/>
          <p:cNvSpPr txBox="1"/>
          <p:nvPr/>
        </p:nvSpPr>
        <p:spPr>
          <a:xfrm>
            <a:off x="708420" y="858263"/>
            <a:ext cx="4279216" cy="212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Arial"/>
              <a:buNone/>
            </a:pPr>
            <a:r>
              <a:rPr b="0" i="0" lang="en-US" sz="2400" u="none" cap="none" strike="noStrike">
                <a:solidFill>
                  <a:schemeClr val="dk2"/>
                </a:solidFill>
                <a:latin typeface="Times New Roman"/>
                <a:ea typeface="Times New Roman"/>
                <a:cs typeface="Times New Roman"/>
                <a:sym typeface="Times New Roman"/>
              </a:rPr>
              <a:t>Three major components</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user agents </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mail servers </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simple mail transfer protocol: SMTP</a:t>
            </a:r>
            <a:endParaRPr b="0" i="0" sz="3200" u="none" cap="none" strike="noStrike">
              <a:solidFill>
                <a:schemeClr val="dk2"/>
              </a:solidFill>
              <a:latin typeface="Times New Roman"/>
              <a:ea typeface="Times New Roman"/>
              <a:cs typeface="Times New Roman"/>
              <a:sym typeface="Times New Roman"/>
            </a:endParaRPr>
          </a:p>
          <a:p>
            <a:pPr indent="-342900" lvl="0" marL="342900" marR="0" rtl="0" algn="l">
              <a:lnSpc>
                <a:spcPct val="90000"/>
              </a:lnSpc>
              <a:spcBef>
                <a:spcPts val="1900"/>
              </a:spcBef>
              <a:spcAft>
                <a:spcPts val="0"/>
              </a:spcAft>
              <a:buClr>
                <a:srgbClr val="000000"/>
              </a:buClr>
              <a:buSzPts val="2000"/>
              <a:buFont typeface="Arial"/>
              <a:buNone/>
            </a:pPr>
            <a:r>
              <a:rPr b="0" i="0" lang="en-US" sz="2000" u="none" cap="none" strike="noStrike">
                <a:solidFill>
                  <a:schemeClr val="dk2"/>
                </a:solidFill>
                <a:latin typeface="Times New Roman"/>
                <a:ea typeface="Times New Roman"/>
                <a:cs typeface="Times New Roman"/>
                <a:sym typeface="Times New Roman"/>
              </a:rPr>
              <a:t>User Agent</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composing, editing, reading mail messages</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e.g., Eudora, Outlook, elm, Mozilla Thunderbird</a:t>
            </a:r>
            <a:endParaRPr b="0" i="0" sz="3200" u="none" cap="none" strike="noStrike">
              <a:solidFill>
                <a:schemeClr val="dk2"/>
              </a:solidFill>
              <a:latin typeface="Times New Roman"/>
              <a:ea typeface="Times New Roman"/>
              <a:cs typeface="Times New Roman"/>
              <a:sym typeface="Times New Roman"/>
            </a:endParaRPr>
          </a:p>
          <a:p>
            <a:pPr indent="-317182" lvl="0" marL="342900" marR="0" rtl="0" algn="l">
              <a:lnSpc>
                <a:spcPct val="90000"/>
              </a:lnSpc>
              <a:spcBef>
                <a:spcPts val="400"/>
              </a:spcBef>
              <a:spcAft>
                <a:spcPts val="0"/>
              </a:spcAft>
              <a:buClr>
                <a:schemeClr val="dk2"/>
              </a:buClr>
              <a:buSzPts val="2000"/>
              <a:buFont typeface="Times New Roman"/>
              <a:buChar char="•"/>
            </a:pPr>
            <a:r>
              <a:rPr b="0" i="0" lang="en-US" sz="2000" u="none" cap="none" strike="noStrike">
                <a:solidFill>
                  <a:schemeClr val="dk2"/>
                </a:solidFill>
                <a:latin typeface="Times New Roman"/>
                <a:ea typeface="Times New Roman"/>
                <a:cs typeface="Times New Roman"/>
                <a:sym typeface="Times New Roman"/>
              </a:rPr>
              <a:t>outgoing, incoming messages stored on server</a:t>
            </a:r>
            <a:endParaRPr b="0" i="0" sz="3200" u="none" cap="none" strike="noStrike">
              <a:solidFill>
                <a:schemeClr val="dk2"/>
              </a:solidFill>
              <a:latin typeface="Times New Roman"/>
              <a:ea typeface="Times New Roman"/>
              <a:cs typeface="Times New Roman"/>
              <a:sym typeface="Times New Roman"/>
            </a:endParaRPr>
          </a:p>
        </p:txBody>
      </p:sp>
      <p:pic>
        <p:nvPicPr>
          <p:cNvPr id="1323" name="Google Shape;1323;p72"/>
          <p:cNvPicPr preferRelativeResize="0"/>
          <p:nvPr/>
        </p:nvPicPr>
        <p:blipFill rotWithShape="1">
          <a:blip r:embed="rId3">
            <a:alphaModFix/>
          </a:blip>
          <a:srcRect b="0" l="0" r="0" t="0"/>
          <a:stretch/>
        </p:blipFill>
        <p:spPr>
          <a:xfrm>
            <a:off x="5216800" y="1266439"/>
            <a:ext cx="3617100" cy="3065061"/>
          </a:xfrm>
          <a:prstGeom prst="rect">
            <a:avLst/>
          </a:prstGeom>
          <a:noFill/>
          <a:ln>
            <a:noFill/>
          </a:ln>
        </p:spPr>
      </p:pic>
      <p:cxnSp>
        <p:nvCxnSpPr>
          <p:cNvPr id="1324" name="Google Shape;1324;p7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25" name="Google Shape;1325;p7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26" name="Google Shape;1326;p7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27" name="Google Shape;1327;p7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28" name="Google Shape;1328;p7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336" name="Google Shape;1336;p7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337" name="Google Shape;1337;p7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38" name="Google Shape;1338;p73"/>
          <p:cNvSpPr txBox="1"/>
          <p:nvPr>
            <p:ph idx="4294967295" type="title"/>
          </p:nvPr>
        </p:nvSpPr>
        <p:spPr>
          <a:xfrm>
            <a:off x="680388" y="437770"/>
            <a:ext cx="8435580" cy="461963"/>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24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None/>
            </a:pPr>
            <a:r>
              <a:rPr b="1" lang="en-US" sz="2400">
                <a:solidFill>
                  <a:schemeClr val="dk2"/>
                </a:solidFill>
                <a:latin typeface="Times New Roman"/>
                <a:ea typeface="Times New Roman"/>
                <a:cs typeface="Times New Roman"/>
                <a:sym typeface="Times New Roman"/>
              </a:rPr>
              <a:t>Electronic Mail: Summary SMTP, POP3, IMAP (Extra)</a:t>
            </a:r>
            <a:br>
              <a:rPr lang="en-US" sz="2400"/>
            </a:br>
            <a:endParaRPr b="1" sz="2400">
              <a:solidFill>
                <a:schemeClr val="dk2"/>
              </a:solidFill>
              <a:latin typeface="Times New Roman"/>
              <a:ea typeface="Times New Roman"/>
              <a:cs typeface="Times New Roman"/>
              <a:sym typeface="Times New Roman"/>
            </a:endParaRPr>
          </a:p>
        </p:txBody>
      </p:sp>
      <p:sp>
        <p:nvSpPr>
          <p:cNvPr id="1339" name="Google Shape;1339;p73"/>
          <p:cNvSpPr txBox="1"/>
          <p:nvPr/>
        </p:nvSpPr>
        <p:spPr>
          <a:xfrm>
            <a:off x="5277574" y="4309025"/>
            <a:ext cx="3366600" cy="4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Times New Roman"/>
                <a:ea typeface="Times New Roman"/>
                <a:cs typeface="Times New Roman"/>
                <a:sym typeface="Times New Roman"/>
              </a:rPr>
              <a:t>Figure </a:t>
            </a:r>
            <a:r>
              <a:rPr b="0" i="0" lang="en-US" sz="1300" u="none" cap="none" strike="noStrike">
                <a:solidFill>
                  <a:srgbClr val="000000"/>
                </a:solidFill>
                <a:latin typeface="Arial"/>
                <a:ea typeface="Arial"/>
                <a:cs typeface="Arial"/>
                <a:sym typeface="Arial"/>
              </a:rPr>
              <a:t>: SMTP working</a:t>
            </a:r>
            <a:endParaRPr b="0" i="0" sz="1300" u="none" cap="none" strike="noStrike">
              <a:solidFill>
                <a:schemeClr val="dk1"/>
              </a:solidFill>
              <a:latin typeface="Times New Roman"/>
              <a:ea typeface="Times New Roman"/>
              <a:cs typeface="Times New Roman"/>
              <a:sym typeface="Times New Roman"/>
            </a:endParaRPr>
          </a:p>
        </p:txBody>
      </p:sp>
      <p:sp>
        <p:nvSpPr>
          <p:cNvPr id="1340" name="Google Shape;1340;p73"/>
          <p:cNvSpPr txBox="1"/>
          <p:nvPr/>
        </p:nvSpPr>
        <p:spPr>
          <a:xfrm>
            <a:off x="708420" y="803152"/>
            <a:ext cx="4663680" cy="2129400"/>
          </a:xfrm>
          <a:prstGeom prst="rect">
            <a:avLst/>
          </a:prstGeom>
          <a:noFill/>
          <a:ln>
            <a:noFill/>
          </a:ln>
        </p:spPr>
        <p:txBody>
          <a:bodyPr anchorCtr="0" anchor="t" bIns="45700" lIns="91425" spcFirstLastPara="1" rIns="91425" wrap="square" tIns="45700">
            <a:noAutofit/>
          </a:bodyPr>
          <a:lstStyle/>
          <a:p>
            <a:pPr indent="-305246" lvl="0" marL="34290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Mail Servers </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mailbox contains incoming messages for user</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message queue of outgoing    (to be sent) mail messages</a:t>
            </a:r>
            <a:endParaRPr b="0" i="0" sz="2400" u="none" cap="none" strike="noStrike">
              <a:solidFill>
                <a:schemeClr val="dk2"/>
              </a:solidFill>
              <a:latin typeface="Times New Roman"/>
              <a:ea typeface="Times New Roman"/>
              <a:cs typeface="Times New Roman"/>
              <a:sym typeface="Times New Roman"/>
            </a:endParaRPr>
          </a:p>
          <a:p>
            <a:pPr indent="-305246" lvl="0" marL="34290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SMTP protocol between mail servers to send email messages</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client: sending mail server</a:t>
            </a:r>
            <a:endParaRPr b="0" i="0" sz="2400" u="none" cap="none" strike="noStrike">
              <a:solidFill>
                <a:schemeClr val="dk2"/>
              </a:solidFill>
              <a:latin typeface="Times New Roman"/>
              <a:ea typeface="Times New Roman"/>
              <a:cs typeface="Times New Roman"/>
              <a:sym typeface="Times New Roman"/>
            </a:endParaRPr>
          </a:p>
          <a:p>
            <a:pPr indent="-260796" lvl="1" marL="742950" marR="0" rtl="0" algn="l">
              <a:lnSpc>
                <a:spcPct val="90000"/>
              </a:lnSpc>
              <a:spcBef>
                <a:spcPts val="400"/>
              </a:spcBef>
              <a:spcAft>
                <a:spcPts val="0"/>
              </a:spcAft>
              <a:buClr>
                <a:schemeClr val="dk2"/>
              </a:buClr>
              <a:buSzPts val="2096"/>
              <a:buFont typeface="Times New Roman"/>
              <a:buChar char="–"/>
            </a:pPr>
            <a:r>
              <a:rPr b="0" i="0" lang="en-US" sz="2400" u="none" cap="none" strike="noStrike">
                <a:solidFill>
                  <a:schemeClr val="dk2"/>
                </a:solidFill>
                <a:latin typeface="Times New Roman"/>
                <a:ea typeface="Times New Roman"/>
                <a:cs typeface="Times New Roman"/>
                <a:sym typeface="Times New Roman"/>
              </a:rPr>
              <a:t>“server”: receiving mail server</a:t>
            </a:r>
            <a:endParaRPr b="0" i="0" sz="2400" u="none" cap="none" strike="noStrike">
              <a:solidFill>
                <a:schemeClr val="dk2"/>
              </a:solidFill>
              <a:latin typeface="Times New Roman"/>
              <a:ea typeface="Times New Roman"/>
              <a:cs typeface="Times New Roman"/>
              <a:sym typeface="Times New Roman"/>
            </a:endParaRPr>
          </a:p>
          <a:p>
            <a:pPr indent="0" lvl="0" marL="342900" marR="0" rtl="0" algn="l">
              <a:lnSpc>
                <a:spcPct val="90000"/>
              </a:lnSpc>
              <a:spcBef>
                <a:spcPts val="400"/>
              </a:spcBef>
              <a:spcAft>
                <a:spcPts val="0"/>
              </a:spcAft>
              <a:buClr>
                <a:srgbClr val="000000"/>
              </a:buClr>
              <a:buSzPts val="2000"/>
              <a:buFont typeface="Arial"/>
              <a:buNone/>
            </a:pPr>
            <a:r>
              <a:t/>
            </a:r>
            <a:endParaRPr b="0" i="0" sz="2000" u="none" cap="none" strike="noStrike">
              <a:solidFill>
                <a:schemeClr val="dk2"/>
              </a:solidFill>
              <a:latin typeface="Times New Roman"/>
              <a:ea typeface="Times New Roman"/>
              <a:cs typeface="Times New Roman"/>
              <a:sym typeface="Times New Roman"/>
            </a:endParaRPr>
          </a:p>
          <a:p>
            <a:pPr indent="0" lvl="0" marL="0" marR="0" rtl="0" algn="l">
              <a:lnSpc>
                <a:spcPct val="90000"/>
              </a:lnSpc>
              <a:spcBef>
                <a:spcPts val="400"/>
              </a:spcBef>
              <a:spcAft>
                <a:spcPts val="0"/>
              </a:spcAft>
              <a:buClr>
                <a:srgbClr val="000000"/>
              </a:buClr>
              <a:buSzPts val="2000"/>
              <a:buFont typeface="Arial"/>
              <a:buNone/>
            </a:pPr>
            <a:r>
              <a:t/>
            </a:r>
            <a:endParaRPr b="0" i="0" sz="2000" u="none" cap="none" strike="noStrike">
              <a:solidFill>
                <a:schemeClr val="dk2"/>
              </a:solidFill>
              <a:latin typeface="Times New Roman"/>
              <a:ea typeface="Times New Roman"/>
              <a:cs typeface="Times New Roman"/>
              <a:sym typeface="Times New Roman"/>
            </a:endParaRPr>
          </a:p>
        </p:txBody>
      </p:sp>
      <p:pic>
        <p:nvPicPr>
          <p:cNvPr id="1341" name="Google Shape;1341;p73"/>
          <p:cNvPicPr preferRelativeResize="0"/>
          <p:nvPr/>
        </p:nvPicPr>
        <p:blipFill rotWithShape="1">
          <a:blip r:embed="rId3">
            <a:alphaModFix/>
          </a:blip>
          <a:srcRect b="0" l="0" r="0" t="0"/>
          <a:stretch/>
        </p:blipFill>
        <p:spPr>
          <a:xfrm>
            <a:off x="5277574" y="1266439"/>
            <a:ext cx="3556326" cy="3065061"/>
          </a:xfrm>
          <a:prstGeom prst="rect">
            <a:avLst/>
          </a:prstGeom>
          <a:noFill/>
          <a:ln>
            <a:noFill/>
          </a:ln>
        </p:spPr>
      </p:pic>
      <p:cxnSp>
        <p:nvCxnSpPr>
          <p:cNvPr id="1342" name="Google Shape;1342;p7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43" name="Google Shape;1343;p7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44" name="Google Shape;1344;p7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45" name="Google Shape;1345;p7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46" name="Google Shape;1346;p7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7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354" name="Google Shape;1354;p7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355" name="Google Shape;1355;p7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56" name="Google Shape;1356;p74"/>
          <p:cNvSpPr txBox="1"/>
          <p:nvPr>
            <p:ph idx="4294967295" type="title"/>
          </p:nvPr>
        </p:nvSpPr>
        <p:spPr>
          <a:xfrm>
            <a:off x="1600200" y="-496888"/>
            <a:ext cx="7543800" cy="1089026"/>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Scenario: Alice sends message to Bob</a:t>
            </a:r>
            <a:endParaRPr b="1" sz="3200">
              <a:solidFill>
                <a:schemeClr val="dk2"/>
              </a:solidFill>
              <a:latin typeface="Times New Roman"/>
              <a:ea typeface="Times New Roman"/>
              <a:cs typeface="Times New Roman"/>
              <a:sym typeface="Times New Roman"/>
            </a:endParaRPr>
          </a:p>
        </p:txBody>
      </p:sp>
      <p:sp>
        <p:nvSpPr>
          <p:cNvPr id="1357" name="Google Shape;1357;p74"/>
          <p:cNvSpPr txBox="1"/>
          <p:nvPr/>
        </p:nvSpPr>
        <p:spPr>
          <a:xfrm>
            <a:off x="622103" y="2486157"/>
            <a:ext cx="8599800" cy="2195443"/>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1) </a:t>
            </a:r>
            <a:r>
              <a:rPr b="0" i="0" lang="en-US" sz="1800" u="none" cap="none" strike="noStrike">
                <a:solidFill>
                  <a:srgbClr val="000000"/>
                </a:solidFill>
                <a:latin typeface="Times New Roman"/>
                <a:ea typeface="Times New Roman"/>
                <a:cs typeface="Times New Roman"/>
                <a:sym typeface="Times New Roman"/>
              </a:rPr>
              <a:t>Alice uses UA to compose message and “to” bob@someschool.edu</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2) Alice’s UA sends message to her mail server; message placed in message queue</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3) Client side of SMTP opens TCP connection with Bob’s mail server</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4) SMTP client sends Alice’s message over the </a:t>
            </a:r>
            <a:r>
              <a:rPr b="1" i="0" lang="en-US" sz="1800" u="none" cap="none" strike="noStrike">
                <a:solidFill>
                  <a:srgbClr val="C00000"/>
                </a:solidFill>
                <a:latin typeface="Times New Roman"/>
                <a:ea typeface="Times New Roman"/>
                <a:cs typeface="Times New Roman"/>
                <a:sym typeface="Times New Roman"/>
              </a:rPr>
              <a:t>TCP connection</a:t>
            </a:r>
            <a:endParaRPr b="1" i="0" sz="2800" u="none" cap="none" strike="noStrike">
              <a:solidFill>
                <a:srgbClr val="C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5) Bob’s mail server places the message in Bob’s mailbox</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44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6) Bob invokes his user agent to read message</a:t>
            </a:r>
            <a:endParaRPr b="0" i="0" sz="1200" u="none" cap="none" strike="noStrike">
              <a:solidFill>
                <a:schemeClr val="dk1"/>
              </a:solidFill>
              <a:latin typeface="Times New Roman"/>
              <a:ea typeface="Times New Roman"/>
              <a:cs typeface="Times New Roman"/>
              <a:sym typeface="Times New Roman"/>
            </a:endParaRPr>
          </a:p>
        </p:txBody>
      </p:sp>
      <p:pic>
        <p:nvPicPr>
          <p:cNvPr id="1358" name="Google Shape;1358;p74"/>
          <p:cNvPicPr preferRelativeResize="0"/>
          <p:nvPr/>
        </p:nvPicPr>
        <p:blipFill rotWithShape="1">
          <a:blip r:embed="rId3">
            <a:alphaModFix/>
          </a:blip>
          <a:srcRect b="0" l="0" r="0" t="0"/>
          <a:stretch/>
        </p:blipFill>
        <p:spPr>
          <a:xfrm>
            <a:off x="822960" y="681273"/>
            <a:ext cx="7813546" cy="1486975"/>
          </a:xfrm>
          <a:prstGeom prst="rect">
            <a:avLst/>
          </a:prstGeom>
          <a:noFill/>
          <a:ln>
            <a:noFill/>
          </a:ln>
        </p:spPr>
      </p:pic>
      <p:sp>
        <p:nvSpPr>
          <p:cNvPr id="1359" name="Google Shape;1359;p74"/>
          <p:cNvSpPr/>
          <p:nvPr/>
        </p:nvSpPr>
        <p:spPr>
          <a:xfrm>
            <a:off x="822960" y="1697233"/>
            <a:ext cx="5741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Alice</a:t>
            </a:r>
            <a:endParaRPr b="0" i="0" sz="1400" u="none" cap="none" strike="noStrike">
              <a:solidFill>
                <a:srgbClr val="000000"/>
              </a:solidFill>
              <a:latin typeface="Arial"/>
              <a:ea typeface="Arial"/>
              <a:cs typeface="Arial"/>
              <a:sym typeface="Arial"/>
            </a:endParaRPr>
          </a:p>
        </p:txBody>
      </p:sp>
      <p:sp>
        <p:nvSpPr>
          <p:cNvPr id="1360" name="Google Shape;1360;p74"/>
          <p:cNvSpPr/>
          <p:nvPr/>
        </p:nvSpPr>
        <p:spPr>
          <a:xfrm>
            <a:off x="8028156" y="1697232"/>
            <a:ext cx="4844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Bob</a:t>
            </a:r>
            <a:endParaRPr b="0" i="0" sz="1400" u="none" cap="none" strike="noStrike">
              <a:solidFill>
                <a:srgbClr val="000000"/>
              </a:solidFill>
              <a:latin typeface="Arial"/>
              <a:ea typeface="Arial"/>
              <a:cs typeface="Arial"/>
              <a:sym typeface="Arial"/>
            </a:endParaRPr>
          </a:p>
        </p:txBody>
      </p:sp>
      <p:sp>
        <p:nvSpPr>
          <p:cNvPr id="1361" name="Google Shape;1361;p74"/>
          <p:cNvSpPr/>
          <p:nvPr/>
        </p:nvSpPr>
        <p:spPr>
          <a:xfrm>
            <a:off x="2415825" y="1226304"/>
            <a:ext cx="6976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SMTP </a:t>
            </a:r>
            <a:endParaRPr b="0" i="0" sz="1400" u="none" cap="none" strike="noStrike">
              <a:solidFill>
                <a:srgbClr val="000000"/>
              </a:solidFill>
              <a:latin typeface="Arial"/>
              <a:ea typeface="Arial"/>
              <a:cs typeface="Arial"/>
              <a:sym typeface="Arial"/>
            </a:endParaRPr>
          </a:p>
        </p:txBody>
      </p:sp>
      <p:sp>
        <p:nvSpPr>
          <p:cNvPr id="1362" name="Google Shape;1362;p74"/>
          <p:cNvSpPr/>
          <p:nvPr/>
        </p:nvSpPr>
        <p:spPr>
          <a:xfrm>
            <a:off x="4224376" y="1274360"/>
            <a:ext cx="6976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SMTP </a:t>
            </a:r>
            <a:endParaRPr b="0" i="0" sz="1400" u="none" cap="none" strike="noStrike">
              <a:solidFill>
                <a:srgbClr val="000000"/>
              </a:solidFill>
              <a:latin typeface="Arial"/>
              <a:ea typeface="Arial"/>
              <a:cs typeface="Arial"/>
              <a:sym typeface="Arial"/>
            </a:endParaRPr>
          </a:p>
        </p:txBody>
      </p:sp>
      <p:sp>
        <p:nvSpPr>
          <p:cNvPr id="1363" name="Google Shape;1363;p74"/>
          <p:cNvSpPr/>
          <p:nvPr/>
        </p:nvSpPr>
        <p:spPr>
          <a:xfrm>
            <a:off x="3642957" y="1722640"/>
            <a:ext cx="1860464" cy="73866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opens TCP connection with Bob’s mail server</a:t>
            </a:r>
            <a:endParaRPr b="0" i="0" sz="2000" u="none" cap="none" strike="noStrike">
              <a:solidFill>
                <a:srgbClr val="000000"/>
              </a:solidFill>
              <a:latin typeface="Times New Roman"/>
              <a:ea typeface="Times New Roman"/>
              <a:cs typeface="Times New Roman"/>
              <a:sym typeface="Times New Roman"/>
            </a:endParaRPr>
          </a:p>
        </p:txBody>
      </p:sp>
      <p:cxnSp>
        <p:nvCxnSpPr>
          <p:cNvPr id="1364" name="Google Shape;1364;p7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65" name="Google Shape;1365;p7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66" name="Google Shape;1366;p7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67" name="Google Shape;1367;p7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68" name="Google Shape;1368;p7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7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1376" name="Google Shape;1376;p7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1377" name="Google Shape;1377;p7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1378" name="Google Shape;1378;p75"/>
          <p:cNvSpPr txBox="1"/>
          <p:nvPr>
            <p:ph idx="4294967295" type="title"/>
          </p:nvPr>
        </p:nvSpPr>
        <p:spPr>
          <a:xfrm>
            <a:off x="1600200" y="-329691"/>
            <a:ext cx="7543800" cy="1089026"/>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1100"/>
              <a:buFont typeface="Arial"/>
              <a:buNone/>
            </a:pPr>
            <a:r>
              <a:t/>
            </a:r>
            <a:endParaRPr b="1" sz="3200">
              <a:solidFill>
                <a:srgbClr val="00206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000"/>
              <a:buFont typeface="Times New Roman"/>
              <a:buNone/>
            </a:pPr>
            <a:r>
              <a:t/>
            </a:r>
            <a:endParaRPr b="1" sz="32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3200">
                <a:solidFill>
                  <a:schemeClr val="dk2"/>
                </a:solidFill>
                <a:latin typeface="Times New Roman"/>
                <a:ea typeface="Times New Roman"/>
                <a:cs typeface="Times New Roman"/>
                <a:sym typeface="Times New Roman"/>
              </a:rPr>
              <a:t>Comparison: HTTP and SMTP</a:t>
            </a:r>
            <a:endParaRPr b="1" sz="3200">
              <a:solidFill>
                <a:schemeClr val="dk2"/>
              </a:solidFill>
              <a:latin typeface="Times New Roman"/>
              <a:ea typeface="Times New Roman"/>
              <a:cs typeface="Times New Roman"/>
              <a:sym typeface="Times New Roman"/>
            </a:endParaRPr>
          </a:p>
        </p:txBody>
      </p:sp>
      <p:sp>
        <p:nvSpPr>
          <p:cNvPr id="1379" name="Google Shape;1379;p75"/>
          <p:cNvSpPr txBox="1"/>
          <p:nvPr/>
        </p:nvSpPr>
        <p:spPr>
          <a:xfrm>
            <a:off x="703184" y="759335"/>
            <a:ext cx="8321040" cy="3654816"/>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requires message (header &amp; body) to be in </a:t>
            </a:r>
            <a:r>
              <a:rPr b="1" i="0" lang="en-US" sz="1800" u="none" cap="none" strike="noStrike">
                <a:solidFill>
                  <a:srgbClr val="C00000"/>
                </a:solidFill>
                <a:latin typeface="Times New Roman"/>
                <a:ea typeface="Times New Roman"/>
                <a:cs typeface="Times New Roman"/>
                <a:sym typeface="Times New Roman"/>
              </a:rPr>
              <a:t>7-bit ASCII</a:t>
            </a:r>
            <a:endParaRPr/>
          </a:p>
          <a:p>
            <a:pPr indent="-3429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server uses CRLF.</a:t>
            </a:r>
            <a:r>
              <a:rPr b="0" i="0" lang="en-US" sz="1400" u="none" cap="none" strike="noStrike">
                <a:solidFill>
                  <a:srgbClr val="000000"/>
                </a:solidFill>
                <a:latin typeface="Times New Roman"/>
                <a:ea typeface="Times New Roman"/>
                <a:cs typeface="Times New Roman"/>
                <a:sym typeface="Times New Roman"/>
              </a:rPr>
              <a:t> </a:t>
            </a:r>
            <a:r>
              <a:rPr b="1" i="0" lang="en-US" sz="1600" u="none" cap="none" strike="noStrike">
                <a:solidFill>
                  <a:srgbClr val="C00000"/>
                </a:solidFill>
                <a:latin typeface="Times New Roman"/>
                <a:ea typeface="Times New Roman"/>
                <a:cs typeface="Times New Roman"/>
                <a:sym typeface="Times New Roman"/>
              </a:rPr>
              <a:t>CRLF indicates a new line,</a:t>
            </a:r>
            <a:r>
              <a:rPr b="0" i="0" lang="en-US" sz="1600" u="none" cap="none" strike="noStrike">
                <a:solidFill>
                  <a:srgbClr val="000000"/>
                </a:solidFill>
                <a:latin typeface="Times New Roman"/>
                <a:ea typeface="Times New Roman"/>
                <a:cs typeface="Times New Roman"/>
                <a:sym typeface="Times New Roman"/>
              </a:rPr>
              <a:t> i.e. a Carriage Return immediately.</a:t>
            </a:r>
            <a:r>
              <a:rPr b="0" i="0" lang="en-US" sz="1400" u="none" cap="none" strike="noStrike">
                <a:solidFill>
                  <a:srgbClr val="000000"/>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CRLF to determine end of message.</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527"/>
              </a:spcBef>
              <a:spcAft>
                <a:spcPts val="0"/>
              </a:spcAft>
              <a:buNone/>
            </a:pPr>
            <a:r>
              <a:rPr b="1" i="0" lang="en-US" sz="2400" u="none" cap="none" strike="noStrike">
                <a:solidFill>
                  <a:srgbClr val="FF0000"/>
                </a:solidFill>
                <a:latin typeface="Times New Roman"/>
                <a:ea typeface="Times New Roman"/>
                <a:cs typeface="Times New Roman"/>
                <a:sym typeface="Times New Roman"/>
              </a:rPr>
              <a:t>Comparison with HTTP:</a:t>
            </a:r>
            <a:endParaRPr b="1" i="0" sz="24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1318"/>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HTTP: Pull</a:t>
            </a:r>
            <a:endParaRPr b="0" i="0" sz="18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Push</a:t>
            </a:r>
            <a:endParaRPr b="0" i="0" sz="1800" u="none" cap="none" strike="noStrike">
              <a:solidFill>
                <a:srgbClr val="000000"/>
              </a:solidFill>
              <a:latin typeface="Times New Roman"/>
              <a:ea typeface="Times New Roman"/>
              <a:cs typeface="Times New Roman"/>
              <a:sym typeface="Times New Roman"/>
            </a:endParaRPr>
          </a:p>
          <a:p>
            <a:pPr indent="-114300" lvl="0" marL="342900" marR="0" rtl="0" algn="l">
              <a:lnSpc>
                <a:spcPct val="100000"/>
              </a:lnSpc>
              <a:spcBef>
                <a:spcPts val="1845"/>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Both have ASCII command/response interaction, status codes</a:t>
            </a:r>
            <a:endParaRPr/>
          </a:p>
          <a:p>
            <a:pPr indent="-114300" lvl="0" marL="342900" marR="0" rtl="0" algn="l">
              <a:lnSpc>
                <a:spcPct val="100000"/>
              </a:lnSpc>
              <a:spcBef>
                <a:spcPts val="1845"/>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HTTP: </a:t>
            </a:r>
            <a:r>
              <a:rPr b="1" i="0" lang="en-US" sz="1800" u="none" cap="none" strike="noStrike">
                <a:solidFill>
                  <a:srgbClr val="000000"/>
                </a:solidFill>
                <a:latin typeface="Times New Roman"/>
                <a:ea typeface="Times New Roman"/>
                <a:cs typeface="Times New Roman"/>
                <a:sym typeface="Times New Roman"/>
              </a:rPr>
              <a:t>Each object </a:t>
            </a:r>
            <a:r>
              <a:rPr b="0" i="0" lang="en-US" sz="1800" u="none" cap="none" strike="noStrike">
                <a:solidFill>
                  <a:srgbClr val="000000"/>
                </a:solidFill>
                <a:latin typeface="Times New Roman"/>
                <a:ea typeface="Times New Roman"/>
                <a:cs typeface="Times New Roman"/>
                <a:sym typeface="Times New Roman"/>
              </a:rPr>
              <a:t>encapsulated in its own response message</a:t>
            </a:r>
            <a:endParaRPr/>
          </a:p>
          <a:p>
            <a:pPr indent="-114300" lvl="0" marL="342900" marR="0" rtl="0" algn="l">
              <a:lnSpc>
                <a:spcPct val="100000"/>
              </a:lnSpc>
              <a:spcBef>
                <a:spcPts val="527"/>
              </a:spcBef>
              <a:spcAft>
                <a:spcPts val="0"/>
              </a:spcAft>
              <a:buClr>
                <a:schemeClr val="dk1"/>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SMTP: </a:t>
            </a:r>
            <a:r>
              <a:rPr b="1" i="0" lang="en-US" sz="1800" u="none" cap="none" strike="noStrike">
                <a:solidFill>
                  <a:srgbClr val="000000"/>
                </a:solidFill>
                <a:latin typeface="Times New Roman"/>
                <a:ea typeface="Times New Roman"/>
                <a:cs typeface="Times New Roman"/>
                <a:sym typeface="Times New Roman"/>
              </a:rPr>
              <a:t>Multiple objects </a:t>
            </a:r>
            <a:r>
              <a:rPr b="0" i="0" lang="en-US" sz="1800" u="none" cap="none" strike="noStrike">
                <a:solidFill>
                  <a:srgbClr val="000000"/>
                </a:solidFill>
                <a:latin typeface="Times New Roman"/>
                <a:ea typeface="Times New Roman"/>
                <a:cs typeface="Times New Roman"/>
                <a:sym typeface="Times New Roman"/>
              </a:rPr>
              <a:t>sent in Multipart message</a:t>
            </a:r>
            <a:endParaRPr/>
          </a:p>
        </p:txBody>
      </p:sp>
      <p:cxnSp>
        <p:nvCxnSpPr>
          <p:cNvPr id="1380" name="Google Shape;1380;p7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81" name="Google Shape;1381;p7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82" name="Google Shape;1382;p7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83" name="Google Shape;1383;p7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84" name="Google Shape;1384;p7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7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390" name="Google Shape;1390;p7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391" name="Google Shape;1391;p7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392" name="Google Shape;1392;p76"/>
          <p:cNvSpPr txBox="1"/>
          <p:nvPr>
            <p:ph idx="4294967295" type="title"/>
          </p:nvPr>
        </p:nvSpPr>
        <p:spPr>
          <a:xfrm>
            <a:off x="557104" y="0"/>
            <a:ext cx="8379078"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sz="2000">
                <a:solidFill>
                  <a:srgbClr val="C00000"/>
                </a:solidFill>
                <a:latin typeface="Times New Roman"/>
                <a:ea typeface="Times New Roman"/>
                <a:cs typeface="Times New Roman"/>
                <a:sym typeface="Times New Roman"/>
              </a:rPr>
              <a:t>POP3 </a:t>
            </a:r>
            <a:r>
              <a:rPr b="1" lang="en-US" sz="2000">
                <a:solidFill>
                  <a:schemeClr val="dk1"/>
                </a:solidFill>
                <a:latin typeface="Times New Roman"/>
                <a:ea typeface="Times New Roman"/>
                <a:cs typeface="Times New Roman"/>
                <a:sym typeface="Times New Roman"/>
              </a:rPr>
              <a:t>(Post Office Protocol)</a:t>
            </a:r>
            <a:r>
              <a:rPr b="1" lang="en-US" sz="2000">
                <a:solidFill>
                  <a:srgbClr val="C00000"/>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and</a:t>
            </a:r>
            <a:r>
              <a:rPr b="1" lang="en-US" sz="2000">
                <a:solidFill>
                  <a:srgbClr val="C00000"/>
                </a:solidFill>
                <a:latin typeface="Times New Roman"/>
                <a:ea typeface="Times New Roman"/>
                <a:cs typeface="Times New Roman"/>
                <a:sym typeface="Times New Roman"/>
              </a:rPr>
              <a:t> IMAP4 </a:t>
            </a:r>
            <a:r>
              <a:rPr b="1" lang="en-US" sz="2000">
                <a:solidFill>
                  <a:schemeClr val="dk1"/>
                </a:solidFill>
                <a:latin typeface="Times New Roman"/>
                <a:ea typeface="Times New Roman"/>
                <a:cs typeface="Times New Roman"/>
                <a:sym typeface="Times New Roman"/>
              </a:rPr>
              <a:t>(Internet Message Access Protocol</a:t>
            </a:r>
            <a:r>
              <a:rPr b="1" lang="en-US" sz="2000">
                <a:solidFill>
                  <a:srgbClr val="C00000"/>
                </a:solidFill>
                <a:latin typeface="Times New Roman"/>
                <a:ea typeface="Times New Roman"/>
                <a:cs typeface="Times New Roman"/>
                <a:sym typeface="Times New Roman"/>
              </a:rPr>
              <a:t>)</a:t>
            </a:r>
            <a:endParaRPr b="1" sz="2000">
              <a:solidFill>
                <a:srgbClr val="C00000"/>
              </a:solidFill>
              <a:latin typeface="Times New Roman"/>
              <a:ea typeface="Times New Roman"/>
              <a:cs typeface="Times New Roman"/>
              <a:sym typeface="Times New Roman"/>
            </a:endParaRPr>
          </a:p>
        </p:txBody>
      </p:sp>
      <p:sp>
        <p:nvSpPr>
          <p:cNvPr id="1393" name="Google Shape;1393;p76"/>
          <p:cNvSpPr txBox="1"/>
          <p:nvPr>
            <p:ph idx="4294967295" type="body"/>
          </p:nvPr>
        </p:nvSpPr>
        <p:spPr>
          <a:xfrm>
            <a:off x="614470" y="2855621"/>
            <a:ext cx="8229600" cy="1828800"/>
          </a:xfrm>
          <a:prstGeom prst="rect">
            <a:avLst/>
          </a:prstGeom>
          <a:noFill/>
          <a:ln>
            <a:noFill/>
          </a:ln>
        </p:spPr>
        <p:txBody>
          <a:bodyPr anchorCtr="0" anchor="t" bIns="34275" lIns="68550" spcFirstLastPara="1" rIns="68550" wrap="square" tIns="34275">
            <a:noAutofit/>
          </a:bodyPr>
          <a:lstStyle/>
          <a:p>
            <a:pPr indent="-285750" lvl="0" marL="285750" rtl="0" algn="l">
              <a:lnSpc>
                <a:spcPct val="90000"/>
              </a:lnSpc>
              <a:spcBef>
                <a:spcPts val="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IMAP4 is similar to POP3, but it has more features; </a:t>
            </a:r>
            <a:endParaRPr>
              <a:solidFill>
                <a:schemeClr val="dk1"/>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IMAP4 is </a:t>
            </a:r>
            <a:r>
              <a:rPr b="1" lang="en-US" sz="1800">
                <a:solidFill>
                  <a:srgbClr val="C00000"/>
                </a:solidFill>
                <a:latin typeface="Times New Roman"/>
                <a:ea typeface="Times New Roman"/>
                <a:cs typeface="Times New Roman"/>
                <a:sym typeface="Times New Roman"/>
              </a:rPr>
              <a:t>more powerful and more complex.</a:t>
            </a:r>
            <a:endParaRPr b="1">
              <a:solidFill>
                <a:srgbClr val="C00000"/>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b="1" lang="en-US" sz="1800">
                <a:solidFill>
                  <a:schemeClr val="dk1"/>
                </a:solidFill>
                <a:latin typeface="Times New Roman"/>
                <a:ea typeface="Times New Roman"/>
                <a:cs typeface="Times New Roman"/>
                <a:sym typeface="Times New Roman"/>
              </a:rPr>
              <a:t>POP3 is deficient in several ways</a:t>
            </a:r>
            <a:r>
              <a:rPr lang="en-US" sz="1800">
                <a:solidFill>
                  <a:schemeClr val="dk1"/>
                </a:solidFill>
                <a:latin typeface="Times New Roman"/>
                <a:ea typeface="Times New Roman"/>
                <a:cs typeface="Times New Roman"/>
                <a:sym typeface="Times New Roman"/>
              </a:rPr>
              <a:t>. It does not allow the user to organize her mail on the server; the user cannot have different folders on the server. </a:t>
            </a:r>
            <a:endParaRPr>
              <a:solidFill>
                <a:schemeClr val="dk1"/>
              </a:solidFill>
              <a:latin typeface="Times New Roman"/>
              <a:ea typeface="Times New Roman"/>
              <a:cs typeface="Times New Roman"/>
              <a:sym typeface="Times New Roman"/>
            </a:endParaRPr>
          </a:p>
          <a:p>
            <a:pPr indent="-285750" lvl="0" marL="285750" rtl="0" algn="l">
              <a:lnSpc>
                <a:spcPct val="90000"/>
              </a:lnSpc>
              <a:spcBef>
                <a:spcPts val="360"/>
              </a:spcBef>
              <a:spcAft>
                <a:spcPts val="0"/>
              </a:spcAft>
              <a:buClr>
                <a:srgbClr val="FF0000"/>
              </a:buClr>
              <a:buSzPts val="2400"/>
              <a:buFont typeface="Noto Sans Symbols"/>
              <a:buChar char="⮚"/>
            </a:pPr>
            <a:r>
              <a:rPr lang="en-US" sz="1800">
                <a:solidFill>
                  <a:schemeClr val="dk1"/>
                </a:solidFill>
                <a:latin typeface="Times New Roman"/>
                <a:ea typeface="Times New Roman"/>
                <a:cs typeface="Times New Roman"/>
                <a:sym typeface="Times New Roman"/>
              </a:rPr>
              <a:t>In addition, </a:t>
            </a:r>
            <a:r>
              <a:rPr b="1" lang="en-US" sz="1800">
                <a:solidFill>
                  <a:srgbClr val="C00000"/>
                </a:solidFill>
                <a:latin typeface="Times New Roman"/>
                <a:ea typeface="Times New Roman"/>
                <a:cs typeface="Times New Roman"/>
                <a:sym typeface="Times New Roman"/>
              </a:rPr>
              <a:t>POP3 does not allow </a:t>
            </a:r>
            <a:r>
              <a:rPr lang="en-US" sz="1800">
                <a:solidFill>
                  <a:schemeClr val="dk1"/>
                </a:solidFill>
                <a:latin typeface="Times New Roman"/>
                <a:ea typeface="Times New Roman"/>
                <a:cs typeface="Times New Roman"/>
                <a:sym typeface="Times New Roman"/>
              </a:rPr>
              <a:t>the user to partially check the contents of the mail before downloading.</a:t>
            </a:r>
            <a:endParaRPr>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t/>
            </a:r>
            <a:endParaRPr b="1" sz="165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rPr b="1" lang="en-US" sz="1650">
                <a:solidFill>
                  <a:schemeClr val="dk1"/>
                </a:solidFill>
                <a:latin typeface="Times New Roman"/>
                <a:ea typeface="Times New Roman"/>
                <a:cs typeface="Times New Roman"/>
                <a:sym typeface="Times New Roman"/>
              </a:rPr>
              <a:t>IMAP4</a:t>
            </a:r>
            <a:endParaRPr>
              <a:solidFill>
                <a:schemeClr val="dk1"/>
              </a:solidFill>
              <a:latin typeface="Times New Roman"/>
              <a:ea typeface="Times New Roman"/>
              <a:cs typeface="Times New Roman"/>
              <a:sym typeface="Times New Roman"/>
            </a:endParaRPr>
          </a:p>
          <a:p>
            <a:pPr indent="-257175" lvl="0" marL="257175" rtl="0" algn="l">
              <a:lnSpc>
                <a:spcPct val="170000"/>
              </a:lnSpc>
              <a:spcBef>
                <a:spcPts val="0"/>
              </a:spcBef>
              <a:spcAft>
                <a:spcPts val="0"/>
              </a:spcAft>
              <a:buClr>
                <a:schemeClr val="dk1"/>
              </a:buClr>
              <a:buSzPts val="2000"/>
              <a:buFont typeface="Noto Sans"/>
              <a:buChar char="▪"/>
            </a:pPr>
            <a:r>
              <a:rPr lang="en-US">
                <a:solidFill>
                  <a:schemeClr val="dk1"/>
                </a:solidFill>
                <a:latin typeface="Times New Roman"/>
                <a:ea typeface="Times New Roman"/>
                <a:cs typeface="Times New Roman"/>
                <a:sym typeface="Times New Roman"/>
              </a:rPr>
              <a:t>Another mail access protocol is </a:t>
            </a:r>
            <a:r>
              <a:rPr b="1" lang="en-US">
                <a:solidFill>
                  <a:schemeClr val="dk1"/>
                </a:solidFill>
                <a:latin typeface="Times New Roman"/>
                <a:ea typeface="Times New Roman"/>
                <a:cs typeface="Times New Roman"/>
                <a:sym typeface="Times New Roman"/>
              </a:rPr>
              <a:t>Internet Mail Access Protocol, version 4 (IMAP4)</a:t>
            </a:r>
            <a:endParaRPr>
              <a:solidFill>
                <a:schemeClr val="dk1"/>
              </a:solidFill>
              <a:latin typeface="Times New Roman"/>
              <a:ea typeface="Times New Roman"/>
              <a:cs typeface="Times New Roman"/>
              <a:sym typeface="Times New Roman"/>
            </a:endParaRPr>
          </a:p>
          <a:p>
            <a:pPr indent="-257175" lvl="0" marL="257175" rtl="0" algn="l">
              <a:lnSpc>
                <a:spcPct val="170000"/>
              </a:lnSpc>
              <a:spcBef>
                <a:spcPts val="0"/>
              </a:spcBef>
              <a:spcAft>
                <a:spcPts val="0"/>
              </a:spcAft>
              <a:buClr>
                <a:schemeClr val="dk1"/>
              </a:buClr>
              <a:buSzPts val="2000"/>
              <a:buFont typeface="Noto Sans"/>
              <a:buChar char="▪"/>
            </a:pPr>
            <a:r>
              <a:rPr lang="en-US">
                <a:solidFill>
                  <a:schemeClr val="dk1"/>
                </a:solidFill>
                <a:latin typeface="Times New Roman"/>
                <a:ea typeface="Times New Roman"/>
                <a:cs typeface="Times New Roman"/>
                <a:sym typeface="Times New Roman"/>
              </a:rPr>
              <a:t>IMAP4 is similar to POP3, but it has more features; IMAP4 is more powerful and more complex.</a:t>
            </a:r>
            <a:endParaRPr>
              <a:solidFill>
                <a:schemeClr val="dk1"/>
              </a:solidFill>
              <a:latin typeface="Times New Roman"/>
              <a:ea typeface="Times New Roman"/>
              <a:cs typeface="Times New Roman"/>
              <a:sym typeface="Times New Roman"/>
            </a:endParaRPr>
          </a:p>
          <a:p>
            <a:pPr indent="-257175" lvl="0" marL="257175" rtl="0" algn="l">
              <a:lnSpc>
                <a:spcPct val="170000"/>
              </a:lnSpc>
              <a:spcBef>
                <a:spcPts val="0"/>
              </a:spcBef>
              <a:spcAft>
                <a:spcPts val="0"/>
              </a:spcAft>
              <a:buClr>
                <a:schemeClr val="dk1"/>
              </a:buClr>
              <a:buSzPts val="2000"/>
              <a:buFont typeface="Noto Sans"/>
              <a:buChar char="▪"/>
            </a:pPr>
            <a:r>
              <a:rPr lang="en-US">
                <a:solidFill>
                  <a:schemeClr val="dk1"/>
                </a:solidFill>
                <a:latin typeface="Times New Roman"/>
                <a:ea typeface="Times New Roman"/>
                <a:cs typeface="Times New Roman"/>
                <a:sym typeface="Times New Roman"/>
              </a:rPr>
              <a:t>POP3 is deficient in several ways. It does not allow the user to organize her mail on the server; the user cannot have different folders on the server</a:t>
            </a:r>
            <a:endParaRPr>
              <a:solidFill>
                <a:schemeClr val="dk1"/>
              </a:solidFill>
              <a:latin typeface="Times New Roman"/>
              <a:ea typeface="Times New Roman"/>
              <a:cs typeface="Times New Roman"/>
              <a:sym typeface="Times New Roman"/>
            </a:endParaRPr>
          </a:p>
          <a:p>
            <a:pPr indent="-257175" lvl="0" marL="257175" rtl="0" algn="l">
              <a:lnSpc>
                <a:spcPct val="170000"/>
              </a:lnSpc>
              <a:spcBef>
                <a:spcPts val="0"/>
              </a:spcBef>
              <a:spcAft>
                <a:spcPts val="0"/>
              </a:spcAft>
              <a:buClr>
                <a:schemeClr val="dk1"/>
              </a:buClr>
              <a:buSzPts val="1900"/>
              <a:buFont typeface="Noto Sans"/>
              <a:buChar char="▪"/>
            </a:pPr>
            <a:r>
              <a:rPr lang="en-US" sz="1425">
                <a:solidFill>
                  <a:schemeClr val="dk1"/>
                </a:solidFill>
                <a:latin typeface="Times New Roman"/>
                <a:ea typeface="Times New Roman"/>
                <a:cs typeface="Times New Roman"/>
                <a:sym typeface="Times New Roman"/>
              </a:rPr>
              <a:t>In addition, POP3 does not allow the user to partially check the contents of the mail before downloading.</a:t>
            </a:r>
            <a:endParaRPr>
              <a:solidFill>
                <a:schemeClr val="dk1"/>
              </a:solidFill>
              <a:latin typeface="Times New Roman"/>
              <a:ea typeface="Times New Roman"/>
              <a:cs typeface="Times New Roman"/>
              <a:sym typeface="Times New Roman"/>
            </a:endParaRPr>
          </a:p>
        </p:txBody>
      </p:sp>
      <p:pic>
        <p:nvPicPr>
          <p:cNvPr id="1394" name="Google Shape;1394;p76"/>
          <p:cNvPicPr preferRelativeResize="0"/>
          <p:nvPr/>
        </p:nvPicPr>
        <p:blipFill rotWithShape="1">
          <a:blip r:embed="rId3">
            <a:alphaModFix/>
          </a:blip>
          <a:srcRect b="0" l="0" r="0" t="0"/>
          <a:stretch/>
        </p:blipFill>
        <p:spPr>
          <a:xfrm>
            <a:off x="757129" y="815686"/>
            <a:ext cx="7829550" cy="1958687"/>
          </a:xfrm>
          <a:prstGeom prst="rect">
            <a:avLst/>
          </a:prstGeom>
          <a:noFill/>
          <a:ln>
            <a:noFill/>
          </a:ln>
        </p:spPr>
      </p:pic>
      <p:cxnSp>
        <p:nvCxnSpPr>
          <p:cNvPr id="1395" name="Google Shape;1395;p7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396" name="Google Shape;1396;p7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397" name="Google Shape;1397;p7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398" name="Google Shape;1398;p7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399" name="Google Shape;1399;p7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0"/>
                                        <p:tgtEl>
                                          <p:spTgt spid="1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7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405" name="Google Shape;1405;p7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406" name="Google Shape;1406;p7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07" name="Google Shape;1407;p77"/>
          <p:cNvSpPr txBox="1"/>
          <p:nvPr>
            <p:ph idx="4294967295" type="title"/>
          </p:nvPr>
        </p:nvSpPr>
        <p:spPr>
          <a:xfrm>
            <a:off x="0" y="-50694"/>
            <a:ext cx="87803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170000"/>
              </a:lnSpc>
              <a:spcBef>
                <a:spcPts val="0"/>
              </a:spcBef>
              <a:spcAft>
                <a:spcPts val="0"/>
              </a:spcAft>
              <a:buClr>
                <a:schemeClr val="dk1"/>
              </a:buClr>
              <a:buSzPct val="123456"/>
              <a:buNone/>
            </a:pPr>
            <a:r>
              <a:rPr lang="en-US">
                <a:latin typeface="Times New Roman"/>
                <a:ea typeface="Times New Roman"/>
                <a:cs typeface="Times New Roman"/>
                <a:sym typeface="Times New Roman"/>
              </a:rPr>
              <a:t>       </a:t>
            </a:r>
            <a:r>
              <a:rPr b="1" lang="en-US">
                <a:solidFill>
                  <a:srgbClr val="C00000"/>
                </a:solidFill>
                <a:latin typeface="Times New Roman"/>
                <a:ea typeface="Times New Roman"/>
                <a:cs typeface="Times New Roman"/>
                <a:sym typeface="Times New Roman"/>
              </a:rPr>
              <a:t>IMAP4</a:t>
            </a:r>
            <a:r>
              <a:rPr lang="en-US">
                <a:latin typeface="Times New Roman"/>
                <a:ea typeface="Times New Roman"/>
                <a:cs typeface="Times New Roman"/>
                <a:sym typeface="Times New Roman"/>
              </a:rPr>
              <a:t> provides the following extra functions</a:t>
            </a:r>
            <a:endParaRPr>
              <a:latin typeface="Times New Roman"/>
              <a:ea typeface="Times New Roman"/>
              <a:cs typeface="Times New Roman"/>
              <a:sym typeface="Times New Roman"/>
            </a:endParaRPr>
          </a:p>
        </p:txBody>
      </p:sp>
      <p:sp>
        <p:nvSpPr>
          <p:cNvPr id="1408" name="Google Shape;1408;p77"/>
          <p:cNvSpPr txBox="1"/>
          <p:nvPr>
            <p:ph idx="4294967295" type="body"/>
          </p:nvPr>
        </p:nvSpPr>
        <p:spPr>
          <a:xfrm>
            <a:off x="665018" y="789080"/>
            <a:ext cx="7969827" cy="4073236"/>
          </a:xfrm>
          <a:prstGeom prst="rect">
            <a:avLst/>
          </a:prstGeom>
          <a:noFill/>
          <a:ln>
            <a:noFill/>
          </a:ln>
        </p:spPr>
        <p:txBody>
          <a:bodyPr anchorCtr="0" anchor="t" bIns="34275" lIns="68550" spcFirstLastPara="1" rIns="68550" wrap="square" tIns="34275">
            <a:noAutofit/>
          </a:bodyPr>
          <a:lstStyle/>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check the e-mail header </a:t>
            </a:r>
            <a:r>
              <a:rPr lang="en-US" sz="2500">
                <a:solidFill>
                  <a:schemeClr val="dk1"/>
                </a:solidFill>
                <a:latin typeface="Times New Roman"/>
                <a:ea typeface="Times New Roman"/>
                <a:cs typeface="Times New Roman"/>
                <a:sym typeface="Times New Roman"/>
              </a:rPr>
              <a:t>prior to downloading.</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search the contents </a:t>
            </a:r>
            <a:r>
              <a:rPr lang="en-US" sz="2500">
                <a:solidFill>
                  <a:schemeClr val="dk1"/>
                </a:solidFill>
                <a:latin typeface="Times New Roman"/>
                <a:ea typeface="Times New Roman"/>
                <a:cs typeface="Times New Roman"/>
                <a:sym typeface="Times New Roman"/>
              </a:rPr>
              <a:t>of the e-mail for a specific string of characters prior to  downloading.</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partially download e-mail</a:t>
            </a:r>
            <a:r>
              <a:rPr lang="en-US" sz="2500">
                <a:solidFill>
                  <a:schemeClr val="dk1"/>
                </a:solidFill>
                <a:latin typeface="Times New Roman"/>
                <a:ea typeface="Times New Roman"/>
                <a:cs typeface="Times New Roman"/>
                <a:sym typeface="Times New Roman"/>
              </a:rPr>
              <a:t>. This is especially useful if bandwidth is limited and the e-mail contains multimedia with high bandwidth requirements.</a:t>
            </a:r>
            <a:endParaRPr sz="2500">
              <a:solidFill>
                <a:schemeClr val="dk1"/>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a:t>
            </a:r>
            <a:r>
              <a:rPr lang="en-US" sz="2500">
                <a:solidFill>
                  <a:srgbClr val="C00000"/>
                </a:solidFill>
                <a:latin typeface="Times New Roman"/>
                <a:ea typeface="Times New Roman"/>
                <a:cs typeface="Times New Roman"/>
                <a:sym typeface="Times New Roman"/>
              </a:rPr>
              <a:t>can </a:t>
            </a:r>
            <a:r>
              <a:rPr b="1" lang="en-US" sz="2500">
                <a:solidFill>
                  <a:srgbClr val="C00000"/>
                </a:solidFill>
                <a:latin typeface="Times New Roman"/>
                <a:ea typeface="Times New Roman"/>
                <a:cs typeface="Times New Roman"/>
                <a:sym typeface="Times New Roman"/>
              </a:rPr>
              <a:t>create, delete, or rename mailboxes on the mail server.</a:t>
            </a:r>
            <a:endParaRPr b="1" sz="2500">
              <a:solidFill>
                <a:srgbClr val="C00000"/>
              </a:solidFill>
              <a:latin typeface="Times New Roman"/>
              <a:ea typeface="Times New Roman"/>
              <a:cs typeface="Times New Roman"/>
              <a:sym typeface="Times New Roman"/>
            </a:endParaRPr>
          </a:p>
          <a:p>
            <a:pPr indent="-342900" lvl="0" marL="342900" rtl="0" algn="just">
              <a:lnSpc>
                <a:spcPct val="100000"/>
              </a:lnSpc>
              <a:spcBef>
                <a:spcPts val="0"/>
              </a:spcBef>
              <a:spcAft>
                <a:spcPts val="0"/>
              </a:spcAft>
              <a:buClr>
                <a:schemeClr val="dk1"/>
              </a:buClr>
              <a:buSzPts val="2500"/>
              <a:buFont typeface="Noto Sans Symbols"/>
              <a:buChar char="⮚"/>
            </a:pPr>
            <a:r>
              <a:rPr lang="en-US" sz="2500">
                <a:solidFill>
                  <a:schemeClr val="dk1"/>
                </a:solidFill>
                <a:latin typeface="Times New Roman"/>
                <a:ea typeface="Times New Roman"/>
                <a:cs typeface="Times New Roman"/>
                <a:sym typeface="Times New Roman"/>
              </a:rPr>
              <a:t>A user can </a:t>
            </a:r>
            <a:r>
              <a:rPr lang="en-US" sz="2500">
                <a:solidFill>
                  <a:srgbClr val="C00000"/>
                </a:solidFill>
                <a:latin typeface="Times New Roman"/>
                <a:ea typeface="Times New Roman"/>
                <a:cs typeface="Times New Roman"/>
                <a:sym typeface="Times New Roman"/>
              </a:rPr>
              <a:t>create a hierarchy of mailboxes in a folder for e-mail storage.</a:t>
            </a:r>
            <a:endParaRPr sz="2500">
              <a:solidFill>
                <a:srgbClr val="C00000"/>
              </a:solidFill>
              <a:latin typeface="Times New Roman"/>
              <a:ea typeface="Times New Roman"/>
              <a:cs typeface="Times New Roman"/>
              <a:sym typeface="Times New Roman"/>
            </a:endParaRPr>
          </a:p>
        </p:txBody>
      </p:sp>
      <p:cxnSp>
        <p:nvCxnSpPr>
          <p:cNvPr id="1409" name="Google Shape;1409;p7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10" name="Google Shape;1410;p7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11" name="Google Shape;1411;p7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12" name="Google Shape;1412;p7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13" name="Google Shape;1413;p7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78"/>
          <p:cNvSpPr txBox="1"/>
          <p:nvPr>
            <p:ph idx="4294967295" type="title"/>
          </p:nvPr>
        </p:nvSpPr>
        <p:spPr>
          <a:xfrm>
            <a:off x="0"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Comparison of POP3 and IMAP</a:t>
            </a:r>
            <a:endParaRPr>
              <a:latin typeface="Times New Roman"/>
              <a:ea typeface="Times New Roman"/>
              <a:cs typeface="Times New Roman"/>
              <a:sym typeface="Times New Roman"/>
            </a:endParaRPr>
          </a:p>
        </p:txBody>
      </p:sp>
      <p:pic>
        <p:nvPicPr>
          <p:cNvPr descr="7-17" id="1420" name="Google Shape;1420;p78"/>
          <p:cNvPicPr preferRelativeResize="0"/>
          <p:nvPr/>
        </p:nvPicPr>
        <p:blipFill rotWithShape="1">
          <a:blip r:embed="rId3">
            <a:alphaModFix/>
          </a:blip>
          <a:srcRect b="0" l="0" r="0" t="0"/>
          <a:stretch/>
        </p:blipFill>
        <p:spPr>
          <a:xfrm>
            <a:off x="1314451" y="820882"/>
            <a:ext cx="6500408" cy="3886200"/>
          </a:xfrm>
          <a:prstGeom prst="rect">
            <a:avLst/>
          </a:prstGeom>
          <a:noFill/>
          <a:ln>
            <a:noFill/>
          </a:ln>
        </p:spPr>
      </p:pic>
      <p:cxnSp>
        <p:nvCxnSpPr>
          <p:cNvPr id="1421" name="Google Shape;1421;p7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22" name="Google Shape;1422;p7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23" name="Google Shape;1423;p7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24" name="Google Shape;1424;p7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25" name="Google Shape;1425;p7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26" name="Google Shape;1426;p7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27" name="Google Shape;1427;p7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28" name="Google Shape;1428;p7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7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34" name="Google Shape;1434;p7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35" name="Google Shape;1435;p7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36" name="Google Shape;1436;p79"/>
          <p:cNvSpPr txBox="1"/>
          <p:nvPr>
            <p:ph idx="4294967295" type="title"/>
          </p:nvPr>
        </p:nvSpPr>
        <p:spPr>
          <a:xfrm>
            <a:off x="-124692" y="9798"/>
            <a:ext cx="8863445"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Multipurpose Internet Mail Extensions </a:t>
            </a:r>
            <a:r>
              <a:rPr b="1" lang="en-US">
                <a:solidFill>
                  <a:srgbClr val="C00000"/>
                </a:solidFill>
                <a:latin typeface="Times New Roman"/>
                <a:ea typeface="Times New Roman"/>
                <a:cs typeface="Times New Roman"/>
                <a:sym typeface="Times New Roman"/>
              </a:rPr>
              <a:t>(MIME)</a:t>
            </a:r>
            <a:endParaRPr b="1">
              <a:solidFill>
                <a:srgbClr val="C00000"/>
              </a:solidFill>
            </a:endParaRPr>
          </a:p>
        </p:txBody>
      </p:sp>
      <p:sp>
        <p:nvSpPr>
          <p:cNvPr id="1437" name="Google Shape;1437;p79"/>
          <p:cNvSpPr txBox="1"/>
          <p:nvPr>
            <p:ph idx="4294967295" type="body"/>
          </p:nvPr>
        </p:nvSpPr>
        <p:spPr>
          <a:xfrm>
            <a:off x="286346" y="724047"/>
            <a:ext cx="8618176" cy="1852899"/>
          </a:xfrm>
          <a:prstGeom prst="rect">
            <a:avLst/>
          </a:prstGeom>
          <a:noFill/>
          <a:ln>
            <a:noFill/>
          </a:ln>
        </p:spPr>
        <p:txBody>
          <a:bodyPr anchorCtr="0" anchor="t" bIns="34275" lIns="68550" spcFirstLastPara="1" rIns="68550" wrap="square" tIns="34275">
            <a:normAutofit/>
          </a:bodyPr>
          <a:lstStyle/>
          <a:p>
            <a:pPr indent="-285750" lvl="0" marL="542925" rtl="0" algn="just">
              <a:lnSpc>
                <a:spcPct val="100000"/>
              </a:lnSpc>
              <a:spcBef>
                <a:spcPts val="0"/>
              </a:spcBef>
              <a:spcAft>
                <a:spcPts val="0"/>
              </a:spcAft>
              <a:buClr>
                <a:schemeClr val="dk1"/>
              </a:buClr>
              <a:buSzPts val="2000"/>
              <a:buFont typeface="Noto Sans Symbols"/>
              <a:buChar char="⮚"/>
            </a:pPr>
            <a:r>
              <a:rPr lang="en-US" sz="1600">
                <a:solidFill>
                  <a:schemeClr val="dk1"/>
                </a:solidFill>
                <a:latin typeface="Times New Roman"/>
                <a:ea typeface="Times New Roman"/>
                <a:cs typeface="Times New Roman"/>
                <a:sym typeface="Times New Roman"/>
              </a:rPr>
              <a:t>Electronic mail has a simple structure. Its simplicity, however, comes with a price. It can send messages only in </a:t>
            </a:r>
            <a:r>
              <a:rPr b="1" lang="en-US" sz="1600">
                <a:solidFill>
                  <a:srgbClr val="002060"/>
                </a:solidFill>
                <a:latin typeface="Times New Roman"/>
                <a:ea typeface="Times New Roman"/>
                <a:cs typeface="Times New Roman"/>
                <a:sym typeface="Times New Roman"/>
              </a:rPr>
              <a:t>NVT (Network Virtual Terminal) 7-bit ASCII format. </a:t>
            </a:r>
            <a:endParaRPr b="1" sz="1600">
              <a:solidFill>
                <a:srgbClr val="002060"/>
              </a:solidFill>
              <a:latin typeface="Times New Roman"/>
              <a:ea typeface="Times New Roman"/>
              <a:cs typeface="Times New Roman"/>
              <a:sym typeface="Times New Roman"/>
            </a:endParaRPr>
          </a:p>
          <a:p>
            <a:pPr indent="-285750" lvl="0" marL="542925" rtl="0" algn="just">
              <a:lnSpc>
                <a:spcPct val="100000"/>
              </a:lnSpc>
              <a:spcBef>
                <a:spcPts val="0"/>
              </a:spcBef>
              <a:spcAft>
                <a:spcPts val="0"/>
              </a:spcAft>
              <a:buClr>
                <a:schemeClr val="dk1"/>
              </a:buClr>
              <a:buSzPts val="2000"/>
              <a:buFont typeface="Noto Sans Symbols"/>
              <a:buChar char="⮚"/>
            </a:pPr>
            <a:r>
              <a:rPr lang="en-US" sz="1600">
                <a:solidFill>
                  <a:schemeClr val="dk1"/>
                </a:solidFill>
                <a:latin typeface="Times New Roman"/>
                <a:ea typeface="Times New Roman"/>
                <a:cs typeface="Times New Roman"/>
                <a:sym typeface="Times New Roman"/>
              </a:rPr>
              <a:t>In other words, SMTP  has some limitations.</a:t>
            </a:r>
            <a:endParaRPr/>
          </a:p>
          <a:p>
            <a:pPr indent="-285750" lvl="0" marL="542925" rtl="0" algn="just">
              <a:lnSpc>
                <a:spcPct val="100000"/>
              </a:lnSpc>
              <a:spcBef>
                <a:spcPts val="0"/>
              </a:spcBef>
              <a:spcAft>
                <a:spcPts val="0"/>
              </a:spcAft>
              <a:buClr>
                <a:schemeClr val="dk1"/>
              </a:buClr>
              <a:buSzPts val="2000"/>
              <a:buFont typeface="Noto Sans Symbols"/>
              <a:buChar char="⮚"/>
            </a:pPr>
            <a:r>
              <a:rPr lang="en-US" sz="1600">
                <a:solidFill>
                  <a:schemeClr val="dk1"/>
                </a:solidFill>
                <a:latin typeface="Times New Roman"/>
                <a:ea typeface="Times New Roman"/>
                <a:cs typeface="Times New Roman"/>
                <a:sym typeface="Times New Roman"/>
              </a:rPr>
              <a:t>Multipurpose Internet Mail Extensions (MIME) is </a:t>
            </a:r>
            <a:r>
              <a:rPr b="1" lang="en-US" sz="1800">
                <a:solidFill>
                  <a:srgbClr val="C00000"/>
                </a:solidFill>
                <a:latin typeface="Times New Roman"/>
                <a:ea typeface="Times New Roman"/>
                <a:cs typeface="Times New Roman"/>
                <a:sym typeface="Times New Roman"/>
              </a:rPr>
              <a:t>a supplementary protocol </a:t>
            </a:r>
            <a:r>
              <a:rPr lang="en-US" sz="1600">
                <a:solidFill>
                  <a:schemeClr val="dk1"/>
                </a:solidFill>
                <a:latin typeface="Times New Roman"/>
                <a:ea typeface="Times New Roman"/>
                <a:cs typeface="Times New Roman"/>
                <a:sym typeface="Times New Roman"/>
              </a:rPr>
              <a:t>that allows </a:t>
            </a:r>
            <a:r>
              <a:rPr b="1" lang="en-US" sz="1600">
                <a:solidFill>
                  <a:schemeClr val="dk1"/>
                </a:solidFill>
                <a:latin typeface="Times New Roman"/>
                <a:ea typeface="Times New Roman"/>
                <a:cs typeface="Times New Roman"/>
                <a:sym typeface="Times New Roman"/>
              </a:rPr>
              <a:t>non-ASCII data </a:t>
            </a:r>
            <a:r>
              <a:rPr lang="en-US" sz="1600">
                <a:solidFill>
                  <a:schemeClr val="dk1"/>
                </a:solidFill>
                <a:latin typeface="Times New Roman"/>
                <a:ea typeface="Times New Roman"/>
                <a:cs typeface="Times New Roman"/>
                <a:sym typeface="Times New Roman"/>
              </a:rPr>
              <a:t>to be sent through e-mail. MIME transforms </a:t>
            </a:r>
            <a:r>
              <a:rPr b="1" lang="en-US" sz="1600">
                <a:solidFill>
                  <a:srgbClr val="C00000"/>
                </a:solidFill>
                <a:latin typeface="Times New Roman"/>
                <a:ea typeface="Times New Roman"/>
                <a:cs typeface="Times New Roman"/>
                <a:sym typeface="Times New Roman"/>
              </a:rPr>
              <a:t>non-ASCII data at the sender site to NVT ASCII data</a:t>
            </a:r>
            <a:r>
              <a:rPr lang="en-US" sz="1600">
                <a:solidFill>
                  <a:schemeClr val="dk1"/>
                </a:solidFill>
                <a:latin typeface="Times New Roman"/>
                <a:ea typeface="Times New Roman"/>
                <a:cs typeface="Times New Roman"/>
                <a:sym typeface="Times New Roman"/>
              </a:rPr>
              <a:t> and delivers it to the client MTA to be sent through the Internet. The message at the receiving site is transformed back to the original data.</a:t>
            </a:r>
            <a:endParaRPr sz="1600">
              <a:solidFill>
                <a:schemeClr val="dk1"/>
              </a:solidFill>
            </a:endParaRPr>
          </a:p>
        </p:txBody>
      </p:sp>
      <p:pic>
        <p:nvPicPr>
          <p:cNvPr id="1438" name="Google Shape;1438;p79"/>
          <p:cNvPicPr preferRelativeResize="0"/>
          <p:nvPr/>
        </p:nvPicPr>
        <p:blipFill rotWithShape="1">
          <a:blip r:embed="rId3">
            <a:alphaModFix/>
          </a:blip>
          <a:srcRect b="0" l="0" r="0" t="0"/>
          <a:stretch/>
        </p:blipFill>
        <p:spPr>
          <a:xfrm>
            <a:off x="1296266" y="2587337"/>
            <a:ext cx="6417469" cy="1964237"/>
          </a:xfrm>
          <a:prstGeom prst="rect">
            <a:avLst/>
          </a:prstGeom>
          <a:noFill/>
          <a:ln>
            <a:noFill/>
          </a:ln>
        </p:spPr>
      </p:pic>
      <p:cxnSp>
        <p:nvCxnSpPr>
          <p:cNvPr id="1439" name="Google Shape;1439;p7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40" name="Google Shape;1440;p7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41" name="Google Shape;1441;p7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42" name="Google Shape;1442;p7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43" name="Google Shape;1443;p7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3000"/>
                                        <p:tgtEl>
                                          <p:spTgt spid="1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15" name="Google Shape;215;p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16" name="Google Shape;216;p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17" name="Google Shape;217;p8"/>
          <p:cNvSpPr txBox="1"/>
          <p:nvPr>
            <p:ph idx="4294967295" type="title"/>
          </p:nvPr>
        </p:nvSpPr>
        <p:spPr>
          <a:xfrm>
            <a:off x="1600200" y="-460375"/>
            <a:ext cx="7543800" cy="108902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Transaction</a:t>
            </a:r>
            <a:endParaRPr>
              <a:solidFill>
                <a:schemeClr val="dk2"/>
              </a:solidFill>
              <a:latin typeface="Times New Roman"/>
              <a:ea typeface="Times New Roman"/>
              <a:cs typeface="Times New Roman"/>
              <a:sym typeface="Times New Roman"/>
            </a:endParaRPr>
          </a:p>
        </p:txBody>
      </p:sp>
      <p:sp>
        <p:nvSpPr>
          <p:cNvPr id="218" name="Google Shape;218;p8"/>
          <p:cNvSpPr txBox="1"/>
          <p:nvPr>
            <p:ph idx="4294967295" type="body"/>
          </p:nvPr>
        </p:nvSpPr>
        <p:spPr>
          <a:xfrm>
            <a:off x="871538" y="1347788"/>
            <a:ext cx="8272462" cy="3497262"/>
          </a:xfrm>
          <a:prstGeom prst="rect">
            <a:avLst/>
          </a:prstGeom>
          <a:noFill/>
          <a:ln>
            <a:noFill/>
          </a:ln>
        </p:spPr>
        <p:txBody>
          <a:bodyPr anchorCtr="0" anchor="t" bIns="34275" lIns="0" spcFirstLastPara="1" rIns="0" wrap="square" tIns="34275">
            <a:normAutofit fontScale="32500" lnSpcReduction="20000"/>
          </a:bodyPr>
          <a:lstStyle/>
          <a:p>
            <a:pPr indent="0" lvl="0" marL="0" rtl="0" algn="l">
              <a:lnSpc>
                <a:spcPct val="90000"/>
              </a:lnSpc>
              <a:spcBef>
                <a:spcPts val="900"/>
              </a:spcBef>
              <a:spcAft>
                <a:spcPts val="0"/>
              </a:spcAft>
              <a:buSzPct val="307692"/>
              <a:buNone/>
            </a:pPr>
            <a:r>
              <a:t/>
            </a:r>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HTTP uses the services of </a:t>
            </a:r>
            <a:r>
              <a:rPr b="1" lang="en-US" sz="7200">
                <a:solidFill>
                  <a:srgbClr val="C00000"/>
                </a:solidFill>
                <a:latin typeface="Times New Roman"/>
                <a:ea typeface="Times New Roman"/>
                <a:cs typeface="Times New Roman"/>
                <a:sym typeface="Times New Roman"/>
              </a:rPr>
              <a:t>TCP</a:t>
            </a:r>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HTTP itself is </a:t>
            </a:r>
            <a:r>
              <a:rPr b="1" lang="en-US" sz="7200">
                <a:solidFill>
                  <a:schemeClr val="dk1"/>
                </a:solidFill>
                <a:latin typeface="Times New Roman"/>
                <a:ea typeface="Times New Roman"/>
                <a:cs typeface="Times New Roman"/>
                <a:sym typeface="Times New Roman"/>
              </a:rPr>
              <a:t>a stateless protocol, </a:t>
            </a:r>
            <a:r>
              <a:rPr lang="en-US" sz="7200">
                <a:solidFill>
                  <a:schemeClr val="dk2"/>
                </a:solidFill>
                <a:latin typeface="Times New Roman"/>
                <a:ea typeface="Times New Roman"/>
                <a:cs typeface="Times New Roman"/>
                <a:sym typeface="Times New Roman"/>
              </a:rPr>
              <a:t>which means that the server does not keep information about the client. </a:t>
            </a:r>
            <a:endParaRPr sz="7200">
              <a:solidFill>
                <a:schemeClr val="dk2"/>
              </a:solidFill>
              <a:latin typeface="Times New Roman"/>
              <a:ea typeface="Times New Roman"/>
              <a:cs typeface="Times New Roman"/>
              <a:sym typeface="Times New Roman"/>
            </a:endParaRPr>
          </a:p>
          <a:p>
            <a:pPr indent="-342900" lvl="0" marL="457200" rtl="0" algn="l">
              <a:lnSpc>
                <a:spcPct val="115000"/>
              </a:lnSpc>
              <a:spcBef>
                <a:spcPts val="900"/>
              </a:spcBef>
              <a:spcAft>
                <a:spcPts val="0"/>
              </a:spcAft>
              <a:buClr>
                <a:schemeClr val="dk2"/>
              </a:buClr>
              <a:buSzPct val="100000"/>
              <a:buFont typeface="Times New Roman"/>
              <a:buChar char="●"/>
            </a:pPr>
            <a:r>
              <a:rPr lang="en-US" sz="7200">
                <a:solidFill>
                  <a:schemeClr val="dk2"/>
                </a:solidFill>
                <a:latin typeface="Times New Roman"/>
                <a:ea typeface="Times New Roman"/>
                <a:cs typeface="Times New Roman"/>
                <a:sym typeface="Times New Roman"/>
              </a:rPr>
              <a:t>The client initializes the transaction by </a:t>
            </a:r>
            <a:r>
              <a:rPr b="1" lang="en-US" sz="7200">
                <a:solidFill>
                  <a:srgbClr val="C00000"/>
                </a:solidFill>
                <a:latin typeface="Times New Roman"/>
                <a:ea typeface="Times New Roman"/>
                <a:cs typeface="Times New Roman"/>
                <a:sym typeface="Times New Roman"/>
              </a:rPr>
              <a:t>sending a request</a:t>
            </a:r>
            <a:r>
              <a:rPr lang="en-US" sz="7200">
                <a:solidFill>
                  <a:schemeClr val="dk2"/>
                </a:solidFill>
                <a:latin typeface="Times New Roman"/>
                <a:ea typeface="Times New Roman"/>
                <a:cs typeface="Times New Roman"/>
                <a:sym typeface="Times New Roman"/>
              </a:rPr>
              <a:t>. </a:t>
            </a:r>
            <a:r>
              <a:rPr b="1" lang="en-US" sz="7200">
                <a:solidFill>
                  <a:schemeClr val="dk1"/>
                </a:solidFill>
                <a:latin typeface="Times New Roman"/>
                <a:ea typeface="Times New Roman"/>
                <a:cs typeface="Times New Roman"/>
                <a:sym typeface="Times New Roman"/>
              </a:rPr>
              <a:t>The server replies by sending a response.</a:t>
            </a:r>
            <a:endParaRPr b="1" sz="7200">
              <a:solidFill>
                <a:schemeClr val="dk1"/>
              </a:solidFill>
              <a:latin typeface="Times New Roman"/>
              <a:ea typeface="Times New Roman"/>
              <a:cs typeface="Times New Roman"/>
              <a:sym typeface="Times New Roman"/>
            </a:endParaRPr>
          </a:p>
          <a:p>
            <a:pPr indent="-194309" lvl="0" marL="457200" rtl="0" algn="l">
              <a:lnSpc>
                <a:spcPct val="90000"/>
              </a:lnSpc>
              <a:spcBef>
                <a:spcPts val="0"/>
              </a:spcBef>
              <a:spcAft>
                <a:spcPts val="0"/>
              </a:spcAft>
              <a:buClr>
                <a:schemeClr val="dk2"/>
              </a:buClr>
              <a:buSzPct val="100000"/>
              <a:buFont typeface="Times New Roman"/>
              <a:buNone/>
            </a:pPr>
            <a:r>
              <a:t/>
            </a:r>
            <a:endParaRPr sz="72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457200" rtl="0" algn="l">
              <a:lnSpc>
                <a:spcPct val="90000"/>
              </a:lnSpc>
              <a:spcBef>
                <a:spcPts val="900"/>
              </a:spcBef>
              <a:spcAft>
                <a:spcPts val="0"/>
              </a:spcAft>
              <a:buSzPct val="256410"/>
              <a:buNone/>
            </a:pPr>
            <a:r>
              <a:t/>
            </a:r>
            <a:endParaRPr sz="1800">
              <a:solidFill>
                <a:schemeClr val="dk2"/>
              </a:solidFill>
              <a:latin typeface="Times New Roman"/>
              <a:ea typeface="Times New Roman"/>
              <a:cs typeface="Times New Roman"/>
              <a:sym typeface="Times New Roman"/>
            </a:endParaRPr>
          </a:p>
          <a:p>
            <a:pPr indent="0" lvl="0" marL="0" rtl="0" algn="l">
              <a:lnSpc>
                <a:spcPct val="90000"/>
              </a:lnSpc>
              <a:spcBef>
                <a:spcPts val="900"/>
              </a:spcBef>
              <a:spcAft>
                <a:spcPts val="200"/>
              </a:spcAft>
              <a:buSzPct val="307692"/>
              <a:buNone/>
            </a:pPr>
            <a:r>
              <a:t/>
            </a:r>
            <a:endParaRPr/>
          </a:p>
        </p:txBody>
      </p:sp>
      <p:pic>
        <p:nvPicPr>
          <p:cNvPr id="219" name="Google Shape;219;p8"/>
          <p:cNvPicPr preferRelativeResize="0"/>
          <p:nvPr/>
        </p:nvPicPr>
        <p:blipFill rotWithShape="1">
          <a:blip r:embed="rId3">
            <a:alphaModFix/>
          </a:blip>
          <a:srcRect b="0" l="0" r="0" t="0"/>
          <a:stretch/>
        </p:blipFill>
        <p:spPr>
          <a:xfrm>
            <a:off x="1750061" y="760518"/>
            <a:ext cx="4731526" cy="1366375"/>
          </a:xfrm>
          <a:prstGeom prst="rect">
            <a:avLst/>
          </a:prstGeom>
          <a:noFill/>
          <a:ln>
            <a:noFill/>
          </a:ln>
        </p:spPr>
      </p:pic>
      <p:cxnSp>
        <p:nvCxnSpPr>
          <p:cNvPr id="220" name="Google Shape;220;p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21" name="Google Shape;221;p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22" name="Google Shape;222;p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23" name="Google Shape;223;p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24" name="Google Shape;224;p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449" name="Google Shape;1449;p80"/>
          <p:cNvPicPr preferRelativeResize="0"/>
          <p:nvPr/>
        </p:nvPicPr>
        <p:blipFill rotWithShape="1">
          <a:blip r:embed="rId3">
            <a:alphaModFix/>
          </a:blip>
          <a:srcRect b="0" l="0" r="0" t="0"/>
          <a:stretch/>
        </p:blipFill>
        <p:spPr>
          <a:xfrm>
            <a:off x="831272" y="803494"/>
            <a:ext cx="7894855" cy="3883573"/>
          </a:xfrm>
          <a:prstGeom prst="rect">
            <a:avLst/>
          </a:prstGeom>
          <a:noFill/>
          <a:ln>
            <a:noFill/>
          </a:ln>
        </p:spPr>
      </p:pic>
      <p:cxnSp>
        <p:nvCxnSpPr>
          <p:cNvPr id="1450" name="Google Shape;1450;p8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51" name="Google Shape;1451;p8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52" name="Google Shape;1452;p8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53" name="Google Shape;1453;p8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54" name="Google Shape;1454;p80"/>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55" name="Google Shape;1455;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56" name="Google Shape;1456;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57" name="Google Shape;1457;p80"/>
          <p:cNvSpPr/>
          <p:nvPr/>
        </p:nvSpPr>
        <p:spPr>
          <a:xfrm>
            <a:off x="1627034" y="88107"/>
            <a:ext cx="567334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MIME                          Extra</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463" name="Google Shape;1463;p81"/>
          <p:cNvPicPr preferRelativeResize="0"/>
          <p:nvPr/>
        </p:nvPicPr>
        <p:blipFill rotWithShape="1">
          <a:blip r:embed="rId3">
            <a:alphaModFix/>
          </a:blip>
          <a:srcRect b="0" l="0" r="0" t="0"/>
          <a:stretch/>
        </p:blipFill>
        <p:spPr>
          <a:xfrm>
            <a:off x="1130497" y="807754"/>
            <a:ext cx="7226445" cy="3817136"/>
          </a:xfrm>
          <a:prstGeom prst="rect">
            <a:avLst/>
          </a:prstGeom>
          <a:noFill/>
          <a:ln>
            <a:noFill/>
          </a:ln>
        </p:spPr>
      </p:pic>
      <p:cxnSp>
        <p:nvCxnSpPr>
          <p:cNvPr id="1464" name="Google Shape;1464;p8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65" name="Google Shape;1465;p8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66" name="Google Shape;1466;p8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67" name="Google Shape;1467;p8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68" name="Google Shape;1468;p8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469" name="Google Shape;1469;p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70" name="Google Shape;1470;p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71" name="Google Shape;1471;p81"/>
          <p:cNvSpPr/>
          <p:nvPr/>
        </p:nvSpPr>
        <p:spPr>
          <a:xfrm>
            <a:off x="2277642" y="-63286"/>
            <a:ext cx="406072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MIME      (Extra)</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82"/>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477" name="Google Shape;1477;p82"/>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478" name="Google Shape;1478;p82"/>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479" name="Google Shape;1479;p82"/>
          <p:cNvSpPr txBox="1"/>
          <p:nvPr>
            <p:ph idx="4294967295" type="title"/>
          </p:nvPr>
        </p:nvSpPr>
        <p:spPr>
          <a:xfrm>
            <a:off x="0"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MIME Header</a:t>
            </a:r>
            <a:endParaRPr>
              <a:latin typeface="Times New Roman"/>
              <a:ea typeface="Times New Roman"/>
              <a:cs typeface="Times New Roman"/>
              <a:sym typeface="Times New Roman"/>
            </a:endParaRPr>
          </a:p>
        </p:txBody>
      </p:sp>
      <p:pic>
        <p:nvPicPr>
          <p:cNvPr id="1480" name="Google Shape;1480;p82"/>
          <p:cNvPicPr preferRelativeResize="0"/>
          <p:nvPr>
            <p:ph idx="4294967295" type="body"/>
          </p:nvPr>
        </p:nvPicPr>
        <p:blipFill rotWithShape="1">
          <a:blip r:embed="rId3">
            <a:alphaModFix/>
          </a:blip>
          <a:srcRect b="0" l="0" r="0" t="0"/>
          <a:stretch/>
        </p:blipFill>
        <p:spPr>
          <a:xfrm>
            <a:off x="654625" y="2254827"/>
            <a:ext cx="4779819" cy="2452254"/>
          </a:xfrm>
          <a:prstGeom prst="rect">
            <a:avLst/>
          </a:prstGeom>
          <a:noFill/>
          <a:ln>
            <a:noFill/>
          </a:ln>
        </p:spPr>
      </p:pic>
      <p:pic>
        <p:nvPicPr>
          <p:cNvPr id="1481" name="Google Shape;1481;p82"/>
          <p:cNvPicPr preferRelativeResize="0"/>
          <p:nvPr/>
        </p:nvPicPr>
        <p:blipFill rotWithShape="1">
          <a:blip r:embed="rId4">
            <a:alphaModFix/>
          </a:blip>
          <a:srcRect b="0" l="0" r="0" t="0"/>
          <a:stretch/>
        </p:blipFill>
        <p:spPr>
          <a:xfrm>
            <a:off x="5081282" y="2254827"/>
            <a:ext cx="3912482" cy="2452254"/>
          </a:xfrm>
          <a:prstGeom prst="rect">
            <a:avLst/>
          </a:prstGeom>
          <a:noFill/>
          <a:ln>
            <a:noFill/>
          </a:ln>
        </p:spPr>
      </p:pic>
      <p:pic>
        <p:nvPicPr>
          <p:cNvPr id="1482" name="Google Shape;1482;p82"/>
          <p:cNvPicPr preferRelativeResize="0"/>
          <p:nvPr/>
        </p:nvPicPr>
        <p:blipFill rotWithShape="1">
          <a:blip r:embed="rId5">
            <a:alphaModFix/>
          </a:blip>
          <a:srcRect b="0" l="0" r="0" t="0"/>
          <a:stretch/>
        </p:blipFill>
        <p:spPr>
          <a:xfrm>
            <a:off x="822960" y="750639"/>
            <a:ext cx="7881937" cy="1443721"/>
          </a:xfrm>
          <a:prstGeom prst="rect">
            <a:avLst/>
          </a:prstGeom>
          <a:noFill/>
          <a:ln>
            <a:noFill/>
          </a:ln>
        </p:spPr>
      </p:pic>
      <p:cxnSp>
        <p:nvCxnSpPr>
          <p:cNvPr id="1483" name="Google Shape;1483;p8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484" name="Google Shape;1484;p8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85" name="Google Shape;1485;p8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486" name="Google Shape;1486;p8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487" name="Google Shape;1487;p82"/>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83"/>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493" name="Google Shape;1493;p83"/>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494" name="Google Shape;1494;p8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495" name="Google Shape;1495;p83"/>
          <p:cNvSpPr txBox="1"/>
          <p:nvPr>
            <p:ph idx="4294967295" type="title"/>
          </p:nvPr>
        </p:nvSpPr>
        <p:spPr>
          <a:xfrm>
            <a:off x="290946" y="-79269"/>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Data Types and Subtypes in MIME</a:t>
            </a:r>
            <a:endParaRPr>
              <a:latin typeface="Times New Roman"/>
              <a:ea typeface="Times New Roman"/>
              <a:cs typeface="Times New Roman"/>
              <a:sym typeface="Times New Roman"/>
            </a:endParaRPr>
          </a:p>
        </p:txBody>
      </p:sp>
      <p:pic>
        <p:nvPicPr>
          <p:cNvPr id="1496" name="Google Shape;1496;p83"/>
          <p:cNvPicPr preferRelativeResize="0"/>
          <p:nvPr>
            <p:ph idx="4294967295" type="body"/>
          </p:nvPr>
        </p:nvPicPr>
        <p:blipFill rotWithShape="1">
          <a:blip r:embed="rId3">
            <a:alphaModFix/>
          </a:blip>
          <a:srcRect b="0" l="0" r="0" t="0"/>
          <a:stretch/>
        </p:blipFill>
        <p:spPr>
          <a:xfrm>
            <a:off x="751414" y="777981"/>
            <a:ext cx="6849400" cy="3783628"/>
          </a:xfrm>
          <a:prstGeom prst="rect">
            <a:avLst/>
          </a:prstGeom>
          <a:noFill/>
          <a:ln>
            <a:noFill/>
          </a:ln>
        </p:spPr>
      </p:pic>
      <p:cxnSp>
        <p:nvCxnSpPr>
          <p:cNvPr id="1497" name="Google Shape;1497;p83"/>
          <p:cNvCxnSpPr/>
          <p:nvPr/>
        </p:nvCxnSpPr>
        <p:spPr>
          <a:xfrm flipH="1" rot="10800000">
            <a:off x="41822" y="630993"/>
            <a:ext cx="9144000" cy="20782"/>
          </a:xfrm>
          <a:prstGeom prst="straightConnector1">
            <a:avLst/>
          </a:prstGeom>
          <a:noFill/>
          <a:ln cap="flat" cmpd="sng" w="9525">
            <a:solidFill>
              <a:srgbClr val="00B050"/>
            </a:solidFill>
            <a:prstDash val="solid"/>
            <a:round/>
            <a:headEnd len="sm" w="sm" type="none"/>
            <a:tailEnd len="sm" w="sm" type="none"/>
          </a:ln>
        </p:spPr>
      </p:cxnSp>
      <p:sp>
        <p:nvSpPr>
          <p:cNvPr id="1498" name="Google Shape;1498;p8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499" name="Google Shape;1499;p8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00" name="Google Shape;1500;p8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01" name="Google Shape;1501;p8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8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507" name="Google Shape;1507;p8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508" name="Google Shape;1508;p8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09" name="Google Shape;1509;p84"/>
          <p:cNvSpPr txBox="1"/>
          <p:nvPr>
            <p:ph idx="4294967295" type="title"/>
          </p:nvPr>
        </p:nvSpPr>
        <p:spPr>
          <a:xfrm>
            <a:off x="-7737" y="1082263"/>
            <a:ext cx="6660573"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rgbClr val="FF0000"/>
              </a:buClr>
              <a:buSzPts val="4000"/>
              <a:buNone/>
            </a:pPr>
            <a:r>
              <a:rPr lang="en-US">
                <a:solidFill>
                  <a:srgbClr val="C00000"/>
                </a:solidFill>
                <a:latin typeface="Times New Roman"/>
                <a:ea typeface="Times New Roman"/>
                <a:cs typeface="Times New Roman"/>
                <a:sym typeface="Times New Roman"/>
              </a:rPr>
              <a:t>    FTP: </a:t>
            </a:r>
            <a:r>
              <a:rPr lang="en-US">
                <a:solidFill>
                  <a:schemeClr val="dk1"/>
                </a:solidFill>
                <a:latin typeface="Times New Roman"/>
                <a:ea typeface="Times New Roman"/>
                <a:cs typeface="Times New Roman"/>
                <a:sym typeface="Times New Roman"/>
              </a:rPr>
              <a:t>File Transfer Protocol</a:t>
            </a:r>
            <a:br>
              <a:rPr lang="en-US">
                <a:solidFill>
                  <a:schemeClr val="dk1"/>
                </a:solidFill>
                <a:latin typeface="Times New Roman"/>
                <a:ea typeface="Times New Roman"/>
                <a:cs typeface="Times New Roman"/>
                <a:sym typeface="Times New Roman"/>
              </a:rPr>
            </a:br>
            <a:br>
              <a:rPr lang="en-US">
                <a:solidFill>
                  <a:srgbClr val="C00000"/>
                </a:solidFill>
                <a:latin typeface="Times New Roman"/>
                <a:ea typeface="Times New Roman"/>
                <a:cs typeface="Times New Roman"/>
                <a:sym typeface="Times New Roman"/>
              </a:rPr>
            </a:br>
            <a:r>
              <a:rPr lang="en-US">
                <a:solidFill>
                  <a:srgbClr val="C00000"/>
                </a:solidFill>
                <a:latin typeface="Times New Roman"/>
                <a:ea typeface="Times New Roman"/>
                <a:cs typeface="Times New Roman"/>
                <a:sym typeface="Times New Roman"/>
              </a:rPr>
              <a:t> </a:t>
            </a:r>
            <a:endParaRPr>
              <a:solidFill>
                <a:srgbClr val="C00000"/>
              </a:solidFill>
            </a:endParaRPr>
          </a:p>
        </p:txBody>
      </p:sp>
      <p:cxnSp>
        <p:nvCxnSpPr>
          <p:cNvPr id="1510" name="Google Shape;1510;p8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11" name="Google Shape;1511;p8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12" name="Google Shape;1512;p8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13" name="Google Shape;1513;p8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14" name="Google Shape;1514;p84"/>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515" name="Google Shape;1515;p84"/>
          <p:cNvSpPr/>
          <p:nvPr/>
        </p:nvSpPr>
        <p:spPr>
          <a:xfrm>
            <a:off x="591145" y="1338547"/>
            <a:ext cx="81795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C00000"/>
                </a:solidFill>
                <a:latin typeface="Times New Roman"/>
                <a:ea typeface="Times New Roman"/>
                <a:cs typeface="Times New Roman"/>
                <a:sym typeface="Times New Roman"/>
              </a:rPr>
              <a:t>  TFTP: </a:t>
            </a:r>
            <a:r>
              <a:rPr b="0" i="0" lang="en-US" sz="3600" u="none" cap="none" strike="noStrike">
                <a:solidFill>
                  <a:schemeClr val="dk1"/>
                </a:solidFill>
                <a:latin typeface="Times New Roman"/>
                <a:ea typeface="Times New Roman"/>
                <a:cs typeface="Times New Roman"/>
                <a:sym typeface="Times New Roman"/>
              </a:rPr>
              <a:t>Trivial File Transfer Protocol</a:t>
            </a:r>
            <a:endParaRPr b="0" i="0" sz="3600" u="none" cap="none" strike="noStrike">
              <a:solidFill>
                <a:schemeClr val="dk1"/>
              </a:solidFill>
              <a:latin typeface="Times New Roman"/>
              <a:ea typeface="Times New Roman"/>
              <a:cs typeface="Times New Roman"/>
              <a:sym typeface="Times New Roman"/>
            </a:endParaRPr>
          </a:p>
        </p:txBody>
      </p:sp>
      <p:sp>
        <p:nvSpPr>
          <p:cNvPr id="1516" name="Google Shape;1516;p84"/>
          <p:cNvSpPr/>
          <p:nvPr/>
        </p:nvSpPr>
        <p:spPr>
          <a:xfrm>
            <a:off x="72907" y="1757215"/>
            <a:ext cx="7766609" cy="82375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US" sz="3600" u="none" cap="none" strike="noStrike">
                <a:solidFill>
                  <a:srgbClr val="C00000"/>
                </a:solidFill>
                <a:latin typeface="Times New Roman"/>
                <a:ea typeface="Times New Roman"/>
                <a:cs typeface="Times New Roman"/>
                <a:sym typeface="Times New Roman"/>
              </a:rPr>
              <a:t>TELNET : </a:t>
            </a:r>
            <a:r>
              <a:rPr b="0" i="0" lang="en-US" sz="3600" u="none" cap="none" strike="noStrike">
                <a:solidFill>
                  <a:schemeClr val="dk1"/>
                </a:solidFill>
                <a:latin typeface="Times New Roman"/>
                <a:ea typeface="Times New Roman"/>
                <a:cs typeface="Times New Roman"/>
                <a:sym typeface="Times New Roman"/>
              </a:rPr>
              <a:t>TErminaL NETwork</a:t>
            </a:r>
            <a:endParaRPr b="0" i="0" sz="3600" u="none" cap="none" strike="noStrike">
              <a:solidFill>
                <a:schemeClr val="dk1"/>
              </a:solidFill>
              <a:latin typeface="Times New Roman"/>
              <a:ea typeface="Times New Roman"/>
              <a:cs typeface="Times New Roman"/>
              <a:sym typeface="Times New Roman"/>
            </a:endParaRPr>
          </a:p>
        </p:txBody>
      </p:sp>
      <p:sp>
        <p:nvSpPr>
          <p:cNvPr id="1517" name="Google Shape;1517;p84"/>
          <p:cNvSpPr/>
          <p:nvPr/>
        </p:nvSpPr>
        <p:spPr>
          <a:xfrm>
            <a:off x="660301" y="2538387"/>
            <a:ext cx="840680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C00000"/>
                </a:solidFill>
                <a:latin typeface="Times New Roman"/>
                <a:ea typeface="Times New Roman"/>
                <a:cs typeface="Times New Roman"/>
                <a:sym typeface="Times New Roman"/>
              </a:rPr>
              <a:t>  SNMP: </a:t>
            </a:r>
            <a:r>
              <a:rPr b="0" i="0" lang="en-US" sz="3200" u="none" cap="none" strike="noStrike">
                <a:solidFill>
                  <a:schemeClr val="dk1"/>
                </a:solidFill>
                <a:latin typeface="Times New Roman"/>
                <a:ea typeface="Times New Roman"/>
                <a:cs typeface="Times New Roman"/>
                <a:sym typeface="Times New Roman"/>
              </a:rPr>
              <a:t>Simple Network Management Protocol </a:t>
            </a:r>
            <a:br>
              <a:rPr b="0" i="0" lang="en-US" sz="3600" u="none" cap="none" strike="noStrike">
                <a:solidFill>
                  <a:srgbClr val="C00000"/>
                </a:solidFill>
                <a:latin typeface="Times New Roman"/>
                <a:ea typeface="Times New Roman"/>
                <a:cs typeface="Times New Roman"/>
                <a:sym typeface="Times New Roman"/>
              </a:rPr>
            </a:br>
            <a:endParaRPr b="0" i="0" sz="36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85"/>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523" name="Google Shape;1523;p85"/>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524" name="Google Shape;1524;p8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25" name="Google Shape;1525;p85"/>
          <p:cNvSpPr txBox="1"/>
          <p:nvPr>
            <p:ph idx="4294967295" type="title"/>
          </p:nvPr>
        </p:nvSpPr>
        <p:spPr>
          <a:xfrm>
            <a:off x="311126" y="1710605"/>
            <a:ext cx="8229600" cy="857250"/>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rgbClr val="FF0000"/>
              </a:buClr>
              <a:buSzPts val="4000"/>
              <a:buNone/>
            </a:pPr>
            <a:r>
              <a:rPr lang="en-US" sz="6000">
                <a:solidFill>
                  <a:srgbClr val="C00000"/>
                </a:solidFill>
                <a:latin typeface="Times New Roman"/>
                <a:ea typeface="Times New Roman"/>
                <a:cs typeface="Times New Roman"/>
                <a:sym typeface="Times New Roman"/>
              </a:rPr>
              <a:t>File Transfer Protocol </a:t>
            </a:r>
            <a:br>
              <a:rPr lang="en-US" sz="6000">
                <a:solidFill>
                  <a:srgbClr val="C00000"/>
                </a:solidFill>
                <a:latin typeface="Times New Roman"/>
                <a:ea typeface="Times New Roman"/>
                <a:cs typeface="Times New Roman"/>
                <a:sym typeface="Times New Roman"/>
              </a:rPr>
            </a:br>
            <a:r>
              <a:rPr lang="en-US" sz="6000">
                <a:solidFill>
                  <a:srgbClr val="C00000"/>
                </a:solidFill>
                <a:latin typeface="Times New Roman"/>
                <a:ea typeface="Times New Roman"/>
                <a:cs typeface="Times New Roman"/>
                <a:sym typeface="Times New Roman"/>
              </a:rPr>
              <a:t>(FTP)</a:t>
            </a:r>
            <a:endParaRPr sz="6000">
              <a:solidFill>
                <a:srgbClr val="C00000"/>
              </a:solidFill>
            </a:endParaRPr>
          </a:p>
        </p:txBody>
      </p:sp>
      <p:cxnSp>
        <p:nvCxnSpPr>
          <p:cNvPr id="1526" name="Google Shape;1526;p8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27" name="Google Shape;1527;p8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28" name="Google Shape;1528;p8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29" name="Google Shape;1529;p8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30" name="Google Shape;1530;p8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
        <p:nvSpPr>
          <p:cNvPr id="1531" name="Google Shape;1531;p85"/>
          <p:cNvSpPr/>
          <p:nvPr/>
        </p:nvSpPr>
        <p:spPr>
          <a:xfrm>
            <a:off x="591146" y="3747280"/>
            <a:ext cx="8814420"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FTP uses two well-known TCP ports: </a:t>
            </a:r>
            <a:endParaRPr b="1" i="0" sz="2800" u="none" cap="none" strike="noStrike">
              <a:solidFill>
                <a:srgbClr val="00206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C00000"/>
                </a:solidFill>
                <a:latin typeface="Times New Roman"/>
                <a:ea typeface="Times New Roman"/>
                <a:cs typeface="Times New Roman"/>
                <a:sym typeface="Times New Roman"/>
              </a:rPr>
              <a:t>Port 21 </a:t>
            </a:r>
            <a:r>
              <a:rPr b="1" i="0" lang="en-US" sz="1800" u="none" cap="none" strike="noStrike">
                <a:solidFill>
                  <a:schemeClr val="dk1"/>
                </a:solidFill>
                <a:latin typeface="Times New Roman"/>
                <a:ea typeface="Times New Roman"/>
                <a:cs typeface="Times New Roman"/>
                <a:sym typeface="Times New Roman"/>
              </a:rPr>
              <a:t>is used for the control connection, </a:t>
            </a:r>
            <a:r>
              <a:rPr b="0" i="0" lang="en-US" sz="1600" u="none" cap="none" strike="noStrike">
                <a:solidFill>
                  <a:srgbClr val="000000"/>
                </a:solidFill>
                <a:latin typeface="Times New Roman"/>
                <a:ea typeface="Times New Roman"/>
                <a:cs typeface="Times New Roman"/>
                <a:sym typeface="Times New Roman"/>
              </a:rPr>
              <a:t>and </a:t>
            </a:r>
            <a:r>
              <a:rPr b="1" i="0" lang="en-US" sz="1800" u="none" cap="none" strike="noStrike">
                <a:solidFill>
                  <a:srgbClr val="00B050"/>
                </a:solidFill>
                <a:latin typeface="Times New Roman"/>
                <a:ea typeface="Times New Roman"/>
                <a:cs typeface="Times New Roman"/>
                <a:sym typeface="Times New Roman"/>
              </a:rPr>
              <a:t>Port 20 </a:t>
            </a:r>
            <a:r>
              <a:rPr b="1" i="0" lang="en-US" sz="1800" u="none" cap="none" strike="noStrike">
                <a:solidFill>
                  <a:srgbClr val="C00000"/>
                </a:solidFill>
                <a:latin typeface="Times New Roman"/>
                <a:ea typeface="Times New Roman"/>
                <a:cs typeface="Times New Roman"/>
                <a:sym typeface="Times New Roman"/>
              </a:rPr>
              <a:t>is used for the data connection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8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537" name="Google Shape;1537;p8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538" name="Google Shape;1538;p8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39" name="Google Shape;1539;p86"/>
          <p:cNvSpPr txBox="1"/>
          <p:nvPr>
            <p:ph idx="4294967295" type="title"/>
          </p:nvPr>
        </p:nvSpPr>
        <p:spPr>
          <a:xfrm>
            <a:off x="83128" y="0"/>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a:latin typeface="Times New Roman"/>
                <a:ea typeface="Times New Roman"/>
                <a:cs typeface="Times New Roman"/>
                <a:sym typeface="Times New Roman"/>
              </a:rPr>
              <a:t>File Transfer Protocol (FTP)</a:t>
            </a:r>
            <a:endParaRPr>
              <a:latin typeface="Times New Roman"/>
              <a:ea typeface="Times New Roman"/>
              <a:cs typeface="Times New Roman"/>
              <a:sym typeface="Times New Roman"/>
            </a:endParaRPr>
          </a:p>
        </p:txBody>
      </p:sp>
      <p:sp>
        <p:nvSpPr>
          <p:cNvPr id="1540" name="Google Shape;1540;p86"/>
          <p:cNvSpPr txBox="1"/>
          <p:nvPr>
            <p:ph idx="4294967295" type="body"/>
          </p:nvPr>
        </p:nvSpPr>
        <p:spPr>
          <a:xfrm>
            <a:off x="633845" y="3803073"/>
            <a:ext cx="8666019" cy="7429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rgbClr val="FF0000"/>
              </a:buClr>
              <a:buSzPts val="1800"/>
              <a:buNone/>
            </a:pPr>
            <a:r>
              <a:rPr lang="en-US" sz="1800">
                <a:solidFill>
                  <a:srgbClr val="002060"/>
                </a:solidFill>
                <a:latin typeface="Times New Roman"/>
                <a:ea typeface="Times New Roman"/>
                <a:cs typeface="Times New Roman"/>
                <a:sym typeface="Times New Roman"/>
              </a:rPr>
              <a:t>   FTP uses two well-known TCP ports: </a:t>
            </a:r>
            <a:r>
              <a:rPr b="1" lang="en-US" sz="2000">
                <a:solidFill>
                  <a:schemeClr val="dk1"/>
                </a:solidFill>
                <a:latin typeface="Times New Roman"/>
                <a:ea typeface="Times New Roman"/>
                <a:cs typeface="Times New Roman"/>
                <a:sym typeface="Times New Roman"/>
              </a:rPr>
              <a:t>Port 21 is used for the control connection,</a:t>
            </a:r>
            <a:endParaRPr b="1" sz="1800">
              <a:solidFill>
                <a:schemeClr val="dk1"/>
              </a:solidFill>
              <a:latin typeface="Times New Roman"/>
              <a:ea typeface="Times New Roman"/>
              <a:cs typeface="Times New Roman"/>
              <a:sym typeface="Times New Roman"/>
            </a:endParaRPr>
          </a:p>
          <a:p>
            <a:pPr indent="-257175" lvl="0" marL="257175" rtl="0" algn="l">
              <a:lnSpc>
                <a:spcPct val="90000"/>
              </a:lnSpc>
              <a:spcBef>
                <a:spcPts val="372"/>
              </a:spcBef>
              <a:spcAft>
                <a:spcPts val="0"/>
              </a:spcAft>
              <a:buClr>
                <a:srgbClr val="FF0000"/>
              </a:buClr>
              <a:buSzPts val="1800"/>
              <a:buNone/>
            </a:pPr>
            <a:r>
              <a:rPr lang="en-US" sz="1800">
                <a:latin typeface="Times New Roman"/>
                <a:ea typeface="Times New Roman"/>
                <a:cs typeface="Times New Roman"/>
                <a:sym typeface="Times New Roman"/>
              </a:rPr>
              <a:t>    and </a:t>
            </a:r>
            <a:r>
              <a:rPr b="1" lang="en-US" sz="2000">
                <a:solidFill>
                  <a:srgbClr val="C00000"/>
                </a:solidFill>
                <a:latin typeface="Times New Roman"/>
                <a:ea typeface="Times New Roman"/>
                <a:cs typeface="Times New Roman"/>
                <a:sym typeface="Times New Roman"/>
              </a:rPr>
              <a:t>port 20 is used for the data connection</a:t>
            </a:r>
            <a:endParaRPr b="1" sz="2000">
              <a:solidFill>
                <a:srgbClr val="C00000"/>
              </a:solidFill>
              <a:latin typeface="Times New Roman"/>
              <a:ea typeface="Times New Roman"/>
              <a:cs typeface="Times New Roman"/>
              <a:sym typeface="Times New Roman"/>
            </a:endParaRPr>
          </a:p>
        </p:txBody>
      </p:sp>
      <p:pic>
        <p:nvPicPr>
          <p:cNvPr id="1541" name="Google Shape;1541;p86"/>
          <p:cNvPicPr preferRelativeResize="0"/>
          <p:nvPr/>
        </p:nvPicPr>
        <p:blipFill rotWithShape="1">
          <a:blip r:embed="rId3">
            <a:alphaModFix/>
          </a:blip>
          <a:srcRect b="0" l="0" r="0" t="0"/>
          <a:stretch/>
        </p:blipFill>
        <p:spPr>
          <a:xfrm>
            <a:off x="1108710" y="857250"/>
            <a:ext cx="7413914" cy="2940627"/>
          </a:xfrm>
          <a:prstGeom prst="rect">
            <a:avLst/>
          </a:prstGeom>
          <a:noFill/>
          <a:ln>
            <a:noFill/>
          </a:ln>
        </p:spPr>
      </p:pic>
      <p:cxnSp>
        <p:nvCxnSpPr>
          <p:cNvPr id="1542" name="Google Shape;1542;p8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43" name="Google Shape;1543;p8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44" name="Google Shape;1544;p8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45" name="Google Shape;1545;p8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46" name="Google Shape;1546;p8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547" name="Google Shape;1547;p86"/>
          <p:cNvSpPr/>
          <p:nvPr/>
        </p:nvSpPr>
        <p:spPr>
          <a:xfrm>
            <a:off x="4175897" y="2417862"/>
            <a:ext cx="792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Port 21 </a:t>
            </a:r>
            <a:endParaRPr b="0" i="0" sz="1400" u="none" cap="none" strike="noStrike">
              <a:solidFill>
                <a:srgbClr val="000000"/>
              </a:solidFill>
              <a:latin typeface="Arial"/>
              <a:ea typeface="Arial"/>
              <a:cs typeface="Arial"/>
              <a:sym typeface="Arial"/>
            </a:endParaRPr>
          </a:p>
        </p:txBody>
      </p:sp>
      <p:sp>
        <p:nvSpPr>
          <p:cNvPr id="1548" name="Google Shape;1548;p86"/>
          <p:cNvSpPr/>
          <p:nvPr/>
        </p:nvSpPr>
        <p:spPr>
          <a:xfrm>
            <a:off x="4419564" y="3426240"/>
            <a:ext cx="792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Port 20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8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554" name="Google Shape;1554;p8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555" name="Google Shape;1555;p8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556" name="Google Shape;1556;p87"/>
          <p:cNvSpPr txBox="1"/>
          <p:nvPr>
            <p:ph idx="4294967295" type="title"/>
          </p:nvPr>
        </p:nvSpPr>
        <p:spPr>
          <a:xfrm>
            <a:off x="0" y="206375"/>
            <a:ext cx="8229600" cy="544257"/>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rgbClr val="FF0000"/>
              </a:buClr>
              <a:buSzPts val="4000"/>
              <a:buNone/>
            </a:pPr>
            <a:r>
              <a:rPr lang="en-US">
                <a:solidFill>
                  <a:srgbClr val="FF0000"/>
                </a:solidFill>
                <a:latin typeface="Times New Roman"/>
                <a:ea typeface="Times New Roman"/>
                <a:cs typeface="Times New Roman"/>
                <a:sym typeface="Times New Roman"/>
              </a:rPr>
              <a:t>File Transfer Protocol (FTP)</a:t>
            </a:r>
            <a:endParaRPr>
              <a:solidFill>
                <a:srgbClr val="FF0000"/>
              </a:solidFill>
            </a:endParaRPr>
          </a:p>
        </p:txBody>
      </p:sp>
      <p:sp>
        <p:nvSpPr>
          <p:cNvPr id="1557" name="Google Shape;1557;p87"/>
          <p:cNvSpPr txBox="1"/>
          <p:nvPr>
            <p:ph idx="4294967295" type="body"/>
          </p:nvPr>
        </p:nvSpPr>
        <p:spPr>
          <a:xfrm>
            <a:off x="580428" y="769257"/>
            <a:ext cx="8480445" cy="3394075"/>
          </a:xfrm>
          <a:prstGeom prst="rect">
            <a:avLst/>
          </a:prstGeom>
          <a:noFill/>
          <a:ln>
            <a:noFill/>
          </a:ln>
        </p:spPr>
        <p:txBody>
          <a:bodyPr anchorCtr="0" anchor="t" bIns="34275" lIns="68550" spcFirstLastPara="1" rIns="68550" wrap="square" tIns="34275">
            <a:noAutofit/>
          </a:bodyPr>
          <a:lstStyle/>
          <a:p>
            <a:pPr indent="-285750" lvl="0" marL="285750" rtl="0" algn="l">
              <a:lnSpc>
                <a:spcPct val="100000"/>
              </a:lnSpc>
              <a:spcBef>
                <a:spcPts val="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File Transfer Protocol (FTP) is the </a:t>
            </a:r>
            <a:r>
              <a:rPr b="1" lang="en-US" sz="2300">
                <a:solidFill>
                  <a:schemeClr val="dk1"/>
                </a:solidFill>
                <a:latin typeface="Times New Roman"/>
                <a:ea typeface="Times New Roman"/>
                <a:cs typeface="Times New Roman"/>
                <a:sym typeface="Times New Roman"/>
              </a:rPr>
              <a:t>standard mechanism provided by TCP/IP for </a:t>
            </a:r>
            <a:r>
              <a:rPr b="1" lang="en-US" sz="2300">
                <a:solidFill>
                  <a:srgbClr val="C00000"/>
                </a:solidFill>
                <a:latin typeface="Times New Roman"/>
                <a:ea typeface="Times New Roman"/>
                <a:cs typeface="Times New Roman"/>
                <a:sym typeface="Times New Roman"/>
              </a:rPr>
              <a:t>copying a file from one host to another.</a:t>
            </a:r>
            <a:endParaRPr b="1" sz="2300">
              <a:solidFill>
                <a:srgbClr val="C00000"/>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Although transferring files from one system to another seems simple and straightforward.</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b="1" lang="en-US" sz="2300">
                <a:solidFill>
                  <a:srgbClr val="00B050"/>
                </a:solidFill>
                <a:latin typeface="Times New Roman"/>
                <a:ea typeface="Times New Roman"/>
                <a:cs typeface="Times New Roman"/>
                <a:sym typeface="Times New Roman"/>
              </a:rPr>
              <a:t>For example, </a:t>
            </a:r>
            <a:r>
              <a:rPr lang="en-US" sz="2300">
                <a:solidFill>
                  <a:schemeClr val="dk1"/>
                </a:solidFill>
                <a:latin typeface="Times New Roman"/>
                <a:ea typeface="Times New Roman"/>
                <a:cs typeface="Times New Roman"/>
                <a:sym typeface="Times New Roman"/>
              </a:rPr>
              <a:t>two systems may use different file name conventions.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Two systems may have different ways to represent text and data.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lang="en-US" sz="2300">
                <a:solidFill>
                  <a:schemeClr val="dk1"/>
                </a:solidFill>
                <a:latin typeface="Times New Roman"/>
                <a:ea typeface="Times New Roman"/>
                <a:cs typeface="Times New Roman"/>
                <a:sym typeface="Times New Roman"/>
              </a:rPr>
              <a:t>Two systems may have different directory structures. </a:t>
            </a:r>
            <a:endParaRPr sz="2300">
              <a:solidFill>
                <a:schemeClr val="dk1"/>
              </a:solidFill>
            </a:endParaRPr>
          </a:p>
          <a:p>
            <a:pPr indent="-285750" lvl="0" marL="285750" rtl="0" algn="l">
              <a:lnSpc>
                <a:spcPct val="100000"/>
              </a:lnSpc>
              <a:spcBef>
                <a:spcPts val="330"/>
              </a:spcBef>
              <a:spcAft>
                <a:spcPts val="0"/>
              </a:spcAft>
              <a:buClr>
                <a:srgbClr val="FF0000"/>
              </a:buClr>
              <a:buSzPts val="2200"/>
              <a:buFont typeface="Noto Sans Symbols"/>
              <a:buChar char="⮚"/>
            </a:pPr>
            <a:r>
              <a:rPr b="1" lang="en-US" sz="2300">
                <a:solidFill>
                  <a:schemeClr val="dk1"/>
                </a:solidFill>
                <a:latin typeface="Times New Roman"/>
                <a:ea typeface="Times New Roman"/>
                <a:cs typeface="Times New Roman"/>
                <a:sym typeface="Times New Roman"/>
              </a:rPr>
              <a:t>All of these problems have been solved by FTP in a very simple and smart approach.</a:t>
            </a:r>
            <a:endParaRPr b="1" sz="2300">
              <a:solidFill>
                <a:schemeClr val="dk1"/>
              </a:solidFill>
            </a:endParaRPr>
          </a:p>
          <a:p>
            <a:pPr indent="-161925" lvl="0" marL="257175" rtl="0" algn="l">
              <a:lnSpc>
                <a:spcPct val="100000"/>
              </a:lnSpc>
              <a:spcBef>
                <a:spcPts val="300"/>
              </a:spcBef>
              <a:spcAft>
                <a:spcPts val="0"/>
              </a:spcAft>
              <a:buClr>
                <a:schemeClr val="dk1"/>
              </a:buClr>
              <a:buSzPts val="2000"/>
              <a:buNone/>
            </a:pPr>
            <a:r>
              <a:t/>
            </a:r>
            <a:endParaRPr sz="2300">
              <a:latin typeface="Times New Roman"/>
              <a:ea typeface="Times New Roman"/>
              <a:cs typeface="Times New Roman"/>
              <a:sym typeface="Times New Roman"/>
            </a:endParaRPr>
          </a:p>
          <a:p>
            <a:pPr indent="-104775" lvl="0" marL="257175" rtl="0" algn="l">
              <a:lnSpc>
                <a:spcPct val="100000"/>
              </a:lnSpc>
              <a:spcBef>
                <a:spcPts val="480"/>
              </a:spcBef>
              <a:spcAft>
                <a:spcPts val="0"/>
              </a:spcAft>
              <a:buClr>
                <a:schemeClr val="dk1"/>
              </a:buClr>
              <a:buSzPts val="3200"/>
              <a:buNone/>
            </a:pPr>
            <a:r>
              <a:t/>
            </a:r>
            <a:endParaRPr sz="2300"/>
          </a:p>
        </p:txBody>
      </p:sp>
      <p:cxnSp>
        <p:nvCxnSpPr>
          <p:cNvPr id="1558" name="Google Shape;1558;p8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59" name="Google Shape;1559;p8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60" name="Google Shape;1560;p8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61" name="Google Shape;1561;p8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62" name="Google Shape;1562;p87"/>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568" name="Google Shape;1568;p88"/>
          <p:cNvPicPr preferRelativeResize="0"/>
          <p:nvPr/>
        </p:nvPicPr>
        <p:blipFill rotWithShape="1">
          <a:blip r:embed="rId3">
            <a:alphaModFix/>
          </a:blip>
          <a:srcRect b="0" l="0" r="0" t="0"/>
          <a:stretch/>
        </p:blipFill>
        <p:spPr>
          <a:xfrm>
            <a:off x="822960" y="1421574"/>
            <a:ext cx="8165176" cy="2350326"/>
          </a:xfrm>
          <a:prstGeom prst="rect">
            <a:avLst/>
          </a:prstGeom>
          <a:noFill/>
          <a:ln>
            <a:noFill/>
          </a:ln>
        </p:spPr>
      </p:pic>
      <p:sp>
        <p:nvSpPr>
          <p:cNvPr id="1569" name="Google Shape;1569;p88"/>
          <p:cNvSpPr/>
          <p:nvPr/>
        </p:nvSpPr>
        <p:spPr>
          <a:xfrm>
            <a:off x="2070950" y="-168489"/>
            <a:ext cx="451277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C00000"/>
                </a:solidFill>
                <a:latin typeface="Times New Roman"/>
                <a:ea typeface="Times New Roman"/>
                <a:cs typeface="Times New Roman"/>
                <a:sym typeface="Times New Roman"/>
              </a:rPr>
              <a:t>FTP Connection</a:t>
            </a:r>
            <a:endParaRPr b="1" i="0" sz="4800" u="none" cap="none" strike="noStrike">
              <a:solidFill>
                <a:srgbClr val="C00000"/>
              </a:solidFill>
              <a:latin typeface="Arial"/>
              <a:ea typeface="Arial"/>
              <a:cs typeface="Arial"/>
              <a:sym typeface="Arial"/>
            </a:endParaRPr>
          </a:p>
        </p:txBody>
      </p:sp>
      <p:cxnSp>
        <p:nvCxnSpPr>
          <p:cNvPr id="1570" name="Google Shape;1570;p8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71" name="Google Shape;1571;p8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72" name="Google Shape;1572;p8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73" name="Google Shape;1573;p8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74" name="Google Shape;1574;p88"/>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575" name="Google Shape;1575;p8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576" name="Google Shape;1576;p8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8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582" name="Google Shape;1582;p8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583" name="Google Shape;1583;p8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84" name="Google Shape;1584;p89"/>
          <p:cNvSpPr txBox="1"/>
          <p:nvPr>
            <p:ph idx="4294967295" type="title"/>
          </p:nvPr>
        </p:nvSpPr>
        <p:spPr>
          <a:xfrm>
            <a:off x="0" y="206375"/>
            <a:ext cx="8229600" cy="43303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lang="en-US">
                <a:solidFill>
                  <a:srgbClr val="C00000"/>
                </a:solidFill>
                <a:latin typeface="Times New Roman"/>
                <a:ea typeface="Times New Roman"/>
                <a:cs typeface="Times New Roman"/>
                <a:sym typeface="Times New Roman"/>
              </a:rPr>
              <a:t>Opening the </a:t>
            </a:r>
            <a:r>
              <a:rPr b="1" lang="en-US">
                <a:solidFill>
                  <a:srgbClr val="C00000"/>
                </a:solidFill>
                <a:latin typeface="Times New Roman"/>
                <a:ea typeface="Times New Roman"/>
                <a:cs typeface="Times New Roman"/>
                <a:sym typeface="Times New Roman"/>
              </a:rPr>
              <a:t>Control Connection</a:t>
            </a:r>
            <a:endParaRPr b="1">
              <a:solidFill>
                <a:srgbClr val="C00000"/>
              </a:solidFill>
              <a:latin typeface="Times New Roman"/>
              <a:ea typeface="Times New Roman"/>
              <a:cs typeface="Times New Roman"/>
              <a:sym typeface="Times New Roman"/>
            </a:endParaRPr>
          </a:p>
        </p:txBody>
      </p:sp>
      <p:sp>
        <p:nvSpPr>
          <p:cNvPr id="1585" name="Google Shape;1585;p89"/>
          <p:cNvSpPr txBox="1"/>
          <p:nvPr>
            <p:ph idx="4294967295" type="body"/>
          </p:nvPr>
        </p:nvSpPr>
        <p:spPr>
          <a:xfrm>
            <a:off x="748144" y="918977"/>
            <a:ext cx="8395855" cy="1422765"/>
          </a:xfrm>
          <a:prstGeom prst="rect">
            <a:avLst/>
          </a:prstGeom>
          <a:noFill/>
          <a:ln>
            <a:noFill/>
          </a:ln>
        </p:spPr>
        <p:txBody>
          <a:bodyPr anchorCtr="0" anchor="t" bIns="34275" lIns="68550" spcFirstLastPara="1" rIns="68550" wrap="square" tIns="34275">
            <a:normAutofit lnSpcReduction="10000"/>
          </a:bodyPr>
          <a:lstStyle/>
          <a:p>
            <a:pPr indent="-257175" lvl="0" marL="257175" rtl="0" algn="l">
              <a:lnSpc>
                <a:spcPct val="90000"/>
              </a:lnSpc>
              <a:spcBef>
                <a:spcPts val="0"/>
              </a:spcBef>
              <a:spcAft>
                <a:spcPts val="0"/>
              </a:spcAft>
              <a:buClr>
                <a:schemeClr val="dk1"/>
              </a:buClr>
              <a:buSzPts val="2200"/>
              <a:buNone/>
            </a:pPr>
            <a:r>
              <a:rPr lang="en-US" sz="1800">
                <a:solidFill>
                  <a:schemeClr val="dk1"/>
                </a:solidFill>
                <a:latin typeface="Times New Roman"/>
                <a:ea typeface="Times New Roman"/>
                <a:cs typeface="Times New Roman"/>
                <a:sym typeface="Times New Roman"/>
              </a:rPr>
              <a:t>The control connection is created in the same way as other application programs</a:t>
            </a:r>
            <a:endParaRPr sz="1600">
              <a:solidFill>
                <a:schemeClr val="dk1"/>
              </a:solidFill>
              <a:latin typeface="Times New Roman"/>
              <a:ea typeface="Times New Roman"/>
              <a:cs typeface="Times New Roman"/>
              <a:sym typeface="Times New Roman"/>
            </a:endParaRPr>
          </a:p>
          <a:p>
            <a:pPr indent="-257175" lvl="0" marL="257175" rtl="0" algn="l">
              <a:lnSpc>
                <a:spcPct val="90000"/>
              </a:lnSpc>
              <a:spcBef>
                <a:spcPts val="330"/>
              </a:spcBef>
              <a:spcAft>
                <a:spcPts val="0"/>
              </a:spcAft>
              <a:buClr>
                <a:schemeClr val="dk1"/>
              </a:buClr>
              <a:buSzPts val="2200"/>
              <a:buNone/>
            </a:pPr>
            <a:r>
              <a:rPr lang="en-US" sz="1800">
                <a:solidFill>
                  <a:schemeClr val="dk1"/>
                </a:solidFill>
                <a:latin typeface="Times New Roman"/>
                <a:ea typeface="Times New Roman"/>
                <a:cs typeface="Times New Roman"/>
                <a:sym typeface="Times New Roman"/>
              </a:rPr>
              <a:t>described so far. </a:t>
            </a:r>
            <a:r>
              <a:rPr b="1" lang="en-US" sz="1800">
                <a:solidFill>
                  <a:schemeClr val="dk1"/>
                </a:solidFill>
                <a:latin typeface="Times New Roman"/>
                <a:ea typeface="Times New Roman"/>
                <a:cs typeface="Times New Roman"/>
                <a:sym typeface="Times New Roman"/>
              </a:rPr>
              <a:t>There are two steps:</a:t>
            </a:r>
            <a:endParaRPr/>
          </a:p>
          <a:p>
            <a:pPr indent="-257175" lvl="0" marL="257175" rtl="0" algn="l">
              <a:lnSpc>
                <a:spcPct val="90000"/>
              </a:lnSpc>
              <a:spcBef>
                <a:spcPts val="330"/>
              </a:spcBef>
              <a:spcAft>
                <a:spcPts val="0"/>
              </a:spcAft>
              <a:buClr>
                <a:schemeClr val="dk1"/>
              </a:buClr>
              <a:buSzPts val="2200"/>
              <a:buNone/>
            </a:pPr>
            <a:r>
              <a:t/>
            </a:r>
            <a:endParaRPr sz="1600">
              <a:solidFill>
                <a:schemeClr val="dk1"/>
              </a:solidFill>
              <a:latin typeface="Times New Roman"/>
              <a:ea typeface="Times New Roman"/>
              <a:cs typeface="Times New Roman"/>
              <a:sym typeface="Times New Roman"/>
            </a:endParaRPr>
          </a:p>
          <a:p>
            <a:pPr indent="-257175" lvl="0" marL="257175" rtl="0" algn="l">
              <a:lnSpc>
                <a:spcPct val="90000"/>
              </a:lnSpc>
              <a:spcBef>
                <a:spcPts val="300"/>
              </a:spcBef>
              <a:spcAft>
                <a:spcPts val="0"/>
              </a:spcAft>
              <a:buClr>
                <a:schemeClr val="dk1"/>
              </a:buClr>
              <a:buSzPts val="2000"/>
              <a:buNone/>
            </a:pPr>
            <a:r>
              <a:rPr b="1" lang="en-US" sz="1800">
                <a:solidFill>
                  <a:schemeClr val="dk1"/>
                </a:solidFill>
                <a:latin typeface="Times New Roman"/>
                <a:ea typeface="Times New Roman"/>
                <a:cs typeface="Times New Roman"/>
                <a:sym typeface="Times New Roman"/>
              </a:rPr>
              <a:t>1. The server issues a </a:t>
            </a:r>
            <a:r>
              <a:rPr b="1" lang="en-US" sz="1800">
                <a:solidFill>
                  <a:srgbClr val="C00000"/>
                </a:solidFill>
                <a:latin typeface="Times New Roman"/>
                <a:ea typeface="Times New Roman"/>
                <a:cs typeface="Times New Roman"/>
                <a:sym typeface="Times New Roman"/>
              </a:rPr>
              <a:t>passive open </a:t>
            </a:r>
            <a:r>
              <a:rPr b="1" lang="en-US" sz="1800">
                <a:solidFill>
                  <a:schemeClr val="dk1"/>
                </a:solidFill>
                <a:latin typeface="Times New Roman"/>
                <a:ea typeface="Times New Roman"/>
                <a:cs typeface="Times New Roman"/>
                <a:sym typeface="Times New Roman"/>
              </a:rPr>
              <a:t>on the well-known port 21 and waits for a client.</a:t>
            </a:r>
            <a:endParaRPr sz="1800">
              <a:solidFill>
                <a:schemeClr val="dk1"/>
              </a:solidFill>
              <a:latin typeface="Times New Roman"/>
              <a:ea typeface="Times New Roman"/>
              <a:cs typeface="Times New Roman"/>
              <a:sym typeface="Times New Roman"/>
            </a:endParaRPr>
          </a:p>
          <a:p>
            <a:pPr indent="-257175" lvl="0" marL="257175" rtl="0" algn="l">
              <a:lnSpc>
                <a:spcPct val="90000"/>
              </a:lnSpc>
              <a:spcBef>
                <a:spcPts val="300"/>
              </a:spcBef>
              <a:spcAft>
                <a:spcPts val="0"/>
              </a:spcAft>
              <a:buClr>
                <a:schemeClr val="dk1"/>
              </a:buClr>
              <a:buSzPts val="2000"/>
              <a:buNone/>
            </a:pPr>
            <a:r>
              <a:rPr b="1" lang="en-US" sz="1800">
                <a:solidFill>
                  <a:schemeClr val="dk1"/>
                </a:solidFill>
                <a:latin typeface="Times New Roman"/>
                <a:ea typeface="Times New Roman"/>
                <a:cs typeface="Times New Roman"/>
                <a:sym typeface="Times New Roman"/>
              </a:rPr>
              <a:t>2. The client uses </a:t>
            </a:r>
            <a:r>
              <a:rPr b="1" lang="en-US" sz="1800">
                <a:solidFill>
                  <a:srgbClr val="C00000"/>
                </a:solidFill>
                <a:latin typeface="Times New Roman"/>
                <a:ea typeface="Times New Roman"/>
                <a:cs typeface="Times New Roman"/>
                <a:sym typeface="Times New Roman"/>
              </a:rPr>
              <a:t>an ephemeral port and issues an active open.</a:t>
            </a:r>
            <a:endParaRPr sz="1800">
              <a:solidFill>
                <a:srgbClr val="C00000"/>
              </a:solidFill>
              <a:latin typeface="Times New Roman"/>
              <a:ea typeface="Times New Roman"/>
              <a:cs typeface="Times New Roman"/>
              <a:sym typeface="Times New Roman"/>
            </a:endParaRPr>
          </a:p>
        </p:txBody>
      </p:sp>
      <p:pic>
        <p:nvPicPr>
          <p:cNvPr id="1586" name="Google Shape;1586;p89"/>
          <p:cNvPicPr preferRelativeResize="0"/>
          <p:nvPr/>
        </p:nvPicPr>
        <p:blipFill rotWithShape="1">
          <a:blip r:embed="rId3">
            <a:alphaModFix/>
          </a:blip>
          <a:srcRect b="0" l="0" r="0" t="0"/>
          <a:stretch/>
        </p:blipFill>
        <p:spPr>
          <a:xfrm>
            <a:off x="1832371" y="2329339"/>
            <a:ext cx="5197078" cy="1110052"/>
          </a:xfrm>
          <a:prstGeom prst="rect">
            <a:avLst/>
          </a:prstGeom>
          <a:noFill/>
          <a:ln>
            <a:noFill/>
          </a:ln>
        </p:spPr>
      </p:pic>
      <p:pic>
        <p:nvPicPr>
          <p:cNvPr id="1587" name="Google Shape;1587;p89"/>
          <p:cNvPicPr preferRelativeResize="0"/>
          <p:nvPr/>
        </p:nvPicPr>
        <p:blipFill rotWithShape="1">
          <a:blip r:embed="rId4">
            <a:alphaModFix/>
          </a:blip>
          <a:srcRect b="0" l="0" r="0" t="0"/>
          <a:stretch/>
        </p:blipFill>
        <p:spPr>
          <a:xfrm>
            <a:off x="1832371" y="3439391"/>
            <a:ext cx="5197079" cy="1184564"/>
          </a:xfrm>
          <a:prstGeom prst="rect">
            <a:avLst/>
          </a:prstGeom>
          <a:noFill/>
          <a:ln>
            <a:noFill/>
          </a:ln>
        </p:spPr>
      </p:pic>
      <p:cxnSp>
        <p:nvCxnSpPr>
          <p:cNvPr id="1588" name="Google Shape;1588;p8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589" name="Google Shape;1589;p8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590" name="Google Shape;1590;p8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591" name="Google Shape;1591;p8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592" name="Google Shape;1592;p89"/>
          <p:cNvPicPr preferRelativeResize="0"/>
          <p:nvPr/>
        </p:nvPicPr>
        <p:blipFill rotWithShape="1">
          <a:blip r:embed="rId5">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2000"/>
                                        <p:tgtEl>
                                          <p:spTgt spid="1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2000"/>
                                        <p:tgtEl>
                                          <p:spTgt spid="1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11/18/2022</a:t>
            </a:r>
            <a:endParaRPr b="1" sz="800">
              <a:solidFill>
                <a:schemeClr val="dk1"/>
              </a:solidFill>
              <a:latin typeface="Times New Roman"/>
              <a:ea typeface="Times New Roman"/>
              <a:cs typeface="Times New Roman"/>
              <a:sym typeface="Times New Roman"/>
            </a:endParaRPr>
          </a:p>
        </p:txBody>
      </p:sp>
      <p:sp>
        <p:nvSpPr>
          <p:cNvPr id="232" name="Google Shape;232;p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US" sz="800">
                <a:solidFill>
                  <a:schemeClr val="dk1"/>
                </a:solidFill>
                <a:latin typeface="Times New Roman"/>
                <a:ea typeface="Times New Roman"/>
                <a:cs typeface="Times New Roman"/>
                <a:sym typeface="Times New Roman"/>
              </a:rPr>
              <a:t>Module 5              CN (CET2005B)           PPT         S3           SY BTech           2022-23</a:t>
            </a:r>
            <a:endParaRPr b="1" sz="800">
              <a:solidFill>
                <a:schemeClr val="dk1"/>
              </a:solidFill>
              <a:latin typeface="Times New Roman"/>
              <a:ea typeface="Times New Roman"/>
              <a:cs typeface="Times New Roman"/>
              <a:sym typeface="Times New Roman"/>
            </a:endParaRPr>
          </a:p>
        </p:txBody>
      </p:sp>
      <p:sp>
        <p:nvSpPr>
          <p:cNvPr id="233" name="Google Shape;233;p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sz="900">
                <a:solidFill>
                  <a:schemeClr val="dk1"/>
                </a:solidFill>
                <a:latin typeface="Times New Roman"/>
                <a:ea typeface="Times New Roman"/>
                <a:cs typeface="Times New Roman"/>
                <a:sym typeface="Times New Roman"/>
              </a:rPr>
              <a:t>‹#›</a:t>
            </a:fld>
            <a:endParaRPr sz="900">
              <a:solidFill>
                <a:schemeClr val="dk1"/>
              </a:solidFill>
              <a:latin typeface="Times New Roman"/>
              <a:ea typeface="Times New Roman"/>
              <a:cs typeface="Times New Roman"/>
              <a:sym typeface="Times New Roman"/>
            </a:endParaRPr>
          </a:p>
        </p:txBody>
      </p:sp>
      <p:sp>
        <p:nvSpPr>
          <p:cNvPr id="234" name="Google Shape;234;p9"/>
          <p:cNvSpPr txBox="1"/>
          <p:nvPr>
            <p:ph idx="4294967295" type="title"/>
          </p:nvPr>
        </p:nvSpPr>
        <p:spPr>
          <a:xfrm>
            <a:off x="1600200" y="131763"/>
            <a:ext cx="7543800" cy="549275"/>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2060"/>
              </a:buClr>
              <a:buSzPts val="3200"/>
              <a:buFont typeface="Calibri"/>
              <a:buNone/>
            </a:pPr>
            <a:r>
              <a:rPr b="1" lang="en-US" sz="3200">
                <a:solidFill>
                  <a:schemeClr val="dk2"/>
                </a:solidFill>
                <a:latin typeface="Times New Roman"/>
                <a:ea typeface="Times New Roman"/>
                <a:cs typeface="Times New Roman"/>
                <a:sym typeface="Times New Roman"/>
              </a:rPr>
              <a:t>HTTP request and response messages</a:t>
            </a:r>
            <a:endParaRPr>
              <a:solidFill>
                <a:schemeClr val="dk2"/>
              </a:solidFill>
              <a:latin typeface="Times New Roman"/>
              <a:ea typeface="Times New Roman"/>
              <a:cs typeface="Times New Roman"/>
              <a:sym typeface="Times New Roman"/>
            </a:endParaRPr>
          </a:p>
        </p:txBody>
      </p:sp>
      <p:pic>
        <p:nvPicPr>
          <p:cNvPr id="235" name="Google Shape;235;p9"/>
          <p:cNvPicPr preferRelativeResize="0"/>
          <p:nvPr/>
        </p:nvPicPr>
        <p:blipFill rotWithShape="1">
          <a:blip r:embed="rId3">
            <a:alphaModFix/>
          </a:blip>
          <a:srcRect b="0" l="0" r="0" t="0"/>
          <a:stretch/>
        </p:blipFill>
        <p:spPr>
          <a:xfrm>
            <a:off x="1019302" y="784338"/>
            <a:ext cx="7187550" cy="3394999"/>
          </a:xfrm>
          <a:prstGeom prst="rect">
            <a:avLst/>
          </a:prstGeom>
          <a:noFill/>
          <a:ln>
            <a:noFill/>
          </a:ln>
        </p:spPr>
      </p:pic>
      <p:sp>
        <p:nvSpPr>
          <p:cNvPr id="236" name="Google Shape;236;p9"/>
          <p:cNvSpPr txBox="1"/>
          <p:nvPr/>
        </p:nvSpPr>
        <p:spPr>
          <a:xfrm>
            <a:off x="1030853" y="4229237"/>
            <a:ext cx="68865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Figure: HTTP request and response message format</a:t>
            </a:r>
            <a:endParaRPr b="0"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237" name="Google Shape;237;p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238" name="Google Shape;238;p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Times New Roman"/>
              <a:ea typeface="Times New Roman"/>
              <a:cs typeface="Times New Roman"/>
              <a:sym typeface="Times New Roman"/>
            </a:endParaRPr>
          </a:p>
        </p:txBody>
      </p:sp>
      <p:cxnSp>
        <p:nvCxnSpPr>
          <p:cNvPr id="239" name="Google Shape;239;p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240" name="Google Shape;240;p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241" name="Google Shape;241;p9"/>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90"/>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598" name="Google Shape;1598;p90"/>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599" name="Google Shape;1599;p90"/>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600" name="Google Shape;1600;p90"/>
          <p:cNvSpPr txBox="1"/>
          <p:nvPr>
            <p:ph idx="4294967295" type="title"/>
          </p:nvPr>
        </p:nvSpPr>
        <p:spPr>
          <a:xfrm>
            <a:off x="0" y="206375"/>
            <a:ext cx="8229600" cy="438225"/>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3456"/>
              <a:buNone/>
            </a:pPr>
            <a:r>
              <a:rPr b="1" lang="en-US">
                <a:solidFill>
                  <a:srgbClr val="002060"/>
                </a:solidFill>
                <a:latin typeface="Times New Roman"/>
                <a:ea typeface="Times New Roman"/>
                <a:cs typeface="Times New Roman"/>
                <a:sym typeface="Times New Roman"/>
              </a:rPr>
              <a:t>Creating the Data Connection</a:t>
            </a:r>
            <a:endParaRPr b="1">
              <a:solidFill>
                <a:srgbClr val="002060"/>
              </a:solidFill>
            </a:endParaRPr>
          </a:p>
        </p:txBody>
      </p:sp>
      <p:sp>
        <p:nvSpPr>
          <p:cNvPr id="1601" name="Google Shape;1601;p90"/>
          <p:cNvSpPr txBox="1"/>
          <p:nvPr>
            <p:ph idx="4294967295" type="body"/>
          </p:nvPr>
        </p:nvSpPr>
        <p:spPr>
          <a:xfrm>
            <a:off x="571499" y="734438"/>
            <a:ext cx="4156364" cy="3673187"/>
          </a:xfrm>
          <a:prstGeom prst="rect">
            <a:avLst/>
          </a:prstGeom>
          <a:noFill/>
          <a:ln>
            <a:noFill/>
          </a:ln>
        </p:spPr>
        <p:txBody>
          <a:bodyPr anchorCtr="0" anchor="t" bIns="34275" lIns="68550" spcFirstLastPara="1" rIns="68550" wrap="square" tIns="34275">
            <a:noAutofit/>
          </a:bodyPr>
          <a:lstStyle/>
          <a:p>
            <a:pPr indent="0" lvl="0" marL="257175" rtl="0" algn="just">
              <a:lnSpc>
                <a:spcPct val="100000"/>
              </a:lnSpc>
              <a:spcBef>
                <a:spcPts val="0"/>
              </a:spcBef>
              <a:spcAft>
                <a:spcPts val="0"/>
              </a:spcAft>
              <a:buClr>
                <a:schemeClr val="dk1"/>
              </a:buClr>
              <a:buSzPts val="1800"/>
              <a:buNone/>
            </a:pPr>
            <a:r>
              <a:rPr lang="en-US" sz="1600">
                <a:solidFill>
                  <a:schemeClr val="dk1"/>
                </a:solidFill>
                <a:latin typeface="Times New Roman"/>
                <a:ea typeface="Times New Roman"/>
                <a:cs typeface="Times New Roman"/>
                <a:sym typeface="Times New Roman"/>
              </a:rPr>
              <a:t>1. </a:t>
            </a:r>
            <a:r>
              <a:rPr lang="en-US" sz="2000">
                <a:solidFill>
                  <a:schemeClr val="dk1"/>
                </a:solidFill>
                <a:latin typeface="Times New Roman"/>
                <a:ea typeface="Times New Roman"/>
                <a:cs typeface="Times New Roman"/>
                <a:sym typeface="Times New Roman"/>
              </a:rPr>
              <a:t>The client, not the server, issues </a:t>
            </a:r>
            <a:r>
              <a:rPr b="1" lang="en-US" sz="2000">
                <a:solidFill>
                  <a:srgbClr val="002060"/>
                </a:solidFill>
                <a:latin typeface="Times New Roman"/>
                <a:ea typeface="Times New Roman"/>
                <a:cs typeface="Times New Roman"/>
                <a:sym typeface="Times New Roman"/>
              </a:rPr>
              <a:t>a passive open </a:t>
            </a:r>
            <a:r>
              <a:rPr lang="en-US" sz="2000">
                <a:solidFill>
                  <a:schemeClr val="dk1"/>
                </a:solidFill>
                <a:latin typeface="Times New Roman"/>
                <a:ea typeface="Times New Roman"/>
                <a:cs typeface="Times New Roman"/>
                <a:sym typeface="Times New Roman"/>
              </a:rPr>
              <a:t>using an ephemeral port. This must be done by the client because it is the client that issues the commands for transferring files.</a:t>
            </a:r>
            <a:endParaRPr sz="2000">
              <a:solidFill>
                <a:schemeClr val="dk1"/>
              </a:solidFill>
            </a:endParaRPr>
          </a:p>
          <a:p>
            <a:pPr indent="0" lvl="0" marL="257175" rtl="0" algn="just">
              <a:lnSpc>
                <a:spcPct val="100000"/>
              </a:lnSpc>
              <a:spcBef>
                <a:spcPts val="0"/>
              </a:spcBef>
              <a:spcAft>
                <a:spcPts val="0"/>
              </a:spcAft>
              <a:buClr>
                <a:schemeClr val="dk1"/>
              </a:buClr>
              <a:buSzPts val="1800"/>
              <a:buNone/>
            </a:pPr>
            <a:r>
              <a:rPr lang="en-US" sz="2000">
                <a:solidFill>
                  <a:schemeClr val="dk1"/>
                </a:solidFill>
                <a:latin typeface="Times New Roman"/>
                <a:ea typeface="Times New Roman"/>
                <a:cs typeface="Times New Roman"/>
                <a:sym typeface="Times New Roman"/>
              </a:rPr>
              <a:t>2. The client sends this port number to the server using the </a:t>
            </a:r>
            <a:r>
              <a:rPr b="1" lang="en-US" sz="2000">
                <a:solidFill>
                  <a:srgbClr val="002060"/>
                </a:solidFill>
                <a:latin typeface="Times New Roman"/>
                <a:ea typeface="Times New Roman"/>
                <a:cs typeface="Times New Roman"/>
                <a:sym typeface="Times New Roman"/>
              </a:rPr>
              <a:t>PORT command </a:t>
            </a:r>
            <a:endParaRPr b="1" sz="2000">
              <a:solidFill>
                <a:srgbClr val="002060"/>
              </a:solidFill>
            </a:endParaRPr>
          </a:p>
          <a:p>
            <a:pPr indent="0" lvl="0" marL="257175" rtl="0" algn="just">
              <a:lnSpc>
                <a:spcPct val="100000"/>
              </a:lnSpc>
              <a:spcBef>
                <a:spcPts val="0"/>
              </a:spcBef>
              <a:spcAft>
                <a:spcPts val="0"/>
              </a:spcAft>
              <a:buClr>
                <a:schemeClr val="dk1"/>
              </a:buClr>
              <a:buSzPts val="1800"/>
              <a:buNone/>
            </a:pPr>
            <a:r>
              <a:rPr lang="en-US" sz="2000">
                <a:solidFill>
                  <a:schemeClr val="dk1"/>
                </a:solidFill>
                <a:latin typeface="Times New Roman"/>
                <a:ea typeface="Times New Roman"/>
                <a:cs typeface="Times New Roman"/>
                <a:sym typeface="Times New Roman"/>
              </a:rPr>
              <a:t>3. The server receives the port number and issues an active open using the </a:t>
            </a:r>
            <a:r>
              <a:rPr b="1" lang="en-US" sz="2000">
                <a:solidFill>
                  <a:srgbClr val="002060"/>
                </a:solidFill>
                <a:latin typeface="Times New Roman"/>
                <a:ea typeface="Times New Roman"/>
                <a:cs typeface="Times New Roman"/>
                <a:sym typeface="Times New Roman"/>
              </a:rPr>
              <a:t>well known port 20</a:t>
            </a:r>
            <a:r>
              <a:rPr lang="en-US" sz="2000">
                <a:solidFill>
                  <a:schemeClr val="dk1"/>
                </a:solidFill>
                <a:latin typeface="Times New Roman"/>
                <a:ea typeface="Times New Roman"/>
                <a:cs typeface="Times New Roman"/>
                <a:sym typeface="Times New Roman"/>
              </a:rPr>
              <a:t> and the received ephemeral port number. </a:t>
            </a:r>
            <a:endParaRPr sz="2000">
              <a:solidFill>
                <a:schemeClr val="dk1"/>
              </a:solidFill>
              <a:latin typeface="Times New Roman"/>
              <a:ea typeface="Times New Roman"/>
              <a:cs typeface="Times New Roman"/>
              <a:sym typeface="Times New Roman"/>
            </a:endParaRPr>
          </a:p>
        </p:txBody>
      </p:sp>
      <p:pic>
        <p:nvPicPr>
          <p:cNvPr id="1602" name="Google Shape;1602;p90"/>
          <p:cNvPicPr preferRelativeResize="0"/>
          <p:nvPr/>
        </p:nvPicPr>
        <p:blipFill rotWithShape="1">
          <a:blip r:embed="rId3">
            <a:alphaModFix/>
          </a:blip>
          <a:srcRect b="0" l="0" r="0" t="0"/>
          <a:stretch/>
        </p:blipFill>
        <p:spPr>
          <a:xfrm>
            <a:off x="4727863" y="1063625"/>
            <a:ext cx="4244687" cy="1141413"/>
          </a:xfrm>
          <a:prstGeom prst="rect">
            <a:avLst/>
          </a:prstGeom>
          <a:noFill/>
          <a:ln>
            <a:noFill/>
          </a:ln>
        </p:spPr>
      </p:pic>
      <p:pic>
        <p:nvPicPr>
          <p:cNvPr id="1603" name="Google Shape;1603;p90"/>
          <p:cNvPicPr preferRelativeResize="0"/>
          <p:nvPr/>
        </p:nvPicPr>
        <p:blipFill rotWithShape="1">
          <a:blip r:embed="rId4">
            <a:alphaModFix/>
          </a:blip>
          <a:srcRect b="0" l="0" r="0" t="0"/>
          <a:stretch/>
        </p:blipFill>
        <p:spPr>
          <a:xfrm>
            <a:off x="4727863" y="2398713"/>
            <a:ext cx="4244688" cy="1098153"/>
          </a:xfrm>
          <a:prstGeom prst="rect">
            <a:avLst/>
          </a:prstGeom>
          <a:noFill/>
          <a:ln>
            <a:noFill/>
          </a:ln>
        </p:spPr>
      </p:pic>
      <p:pic>
        <p:nvPicPr>
          <p:cNvPr id="1604" name="Google Shape;1604;p90"/>
          <p:cNvPicPr preferRelativeResize="0"/>
          <p:nvPr/>
        </p:nvPicPr>
        <p:blipFill rotWithShape="1">
          <a:blip r:embed="rId5">
            <a:alphaModFix/>
          </a:blip>
          <a:srcRect b="0" l="0" r="0" t="0"/>
          <a:stretch/>
        </p:blipFill>
        <p:spPr>
          <a:xfrm>
            <a:off x="4727863" y="3690542"/>
            <a:ext cx="4244688" cy="1110060"/>
          </a:xfrm>
          <a:prstGeom prst="rect">
            <a:avLst/>
          </a:prstGeom>
          <a:noFill/>
          <a:ln>
            <a:noFill/>
          </a:ln>
        </p:spPr>
      </p:pic>
      <p:sp>
        <p:nvSpPr>
          <p:cNvPr id="1605" name="Google Shape;1605;p90"/>
          <p:cNvSpPr/>
          <p:nvPr/>
        </p:nvSpPr>
        <p:spPr>
          <a:xfrm>
            <a:off x="6128081" y="2840298"/>
            <a:ext cx="1789272" cy="307777"/>
          </a:xfrm>
          <a:prstGeom prst="rect">
            <a:avLst/>
          </a:prstGeom>
          <a:noFill/>
          <a:ln>
            <a:noFill/>
          </a:ln>
        </p:spPr>
        <p:txBody>
          <a:bodyPr anchorCtr="0" anchor="t" bIns="45700" lIns="91425" spcFirstLastPara="1" rIns="91425" wrap="square" tIns="45700">
            <a:spAutoFit/>
          </a:bodyPr>
          <a:lstStyle/>
          <a:p>
            <a:pPr indent="0" lvl="0" marL="257175" marR="0" rtl="0" algn="just">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PORT command </a:t>
            </a:r>
            <a:endParaRPr b="1" i="0" sz="1400" u="none" cap="none" strike="noStrike">
              <a:solidFill>
                <a:srgbClr val="002060"/>
              </a:solidFill>
              <a:latin typeface="Arial"/>
              <a:ea typeface="Arial"/>
              <a:cs typeface="Arial"/>
              <a:sym typeface="Arial"/>
            </a:endParaRPr>
          </a:p>
        </p:txBody>
      </p:sp>
      <p:cxnSp>
        <p:nvCxnSpPr>
          <p:cNvPr id="1606" name="Google Shape;1606;p90"/>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07" name="Google Shape;1607;p90"/>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08" name="Google Shape;1608;p90"/>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09" name="Google Shape;1609;p90"/>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10" name="Google Shape;1610;p90"/>
          <p:cNvPicPr preferRelativeResize="0"/>
          <p:nvPr/>
        </p:nvPicPr>
        <p:blipFill rotWithShape="1">
          <a:blip r:embed="rId6">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2000"/>
                                        <p:tgtEl>
                                          <p:spTgt spid="1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2000"/>
                                        <p:tgtEl>
                                          <p:spTgt spid="1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2000"/>
                                        <p:tgtEl>
                                          <p:spTgt spid="1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616" name="Google Shape;1616;p91"/>
          <p:cNvPicPr preferRelativeResize="0"/>
          <p:nvPr/>
        </p:nvPicPr>
        <p:blipFill rotWithShape="1">
          <a:blip r:embed="rId3">
            <a:alphaModFix/>
          </a:blip>
          <a:srcRect b="0" l="0" r="0" t="0"/>
          <a:stretch/>
        </p:blipFill>
        <p:spPr>
          <a:xfrm>
            <a:off x="708420" y="778681"/>
            <a:ext cx="8290107" cy="3811425"/>
          </a:xfrm>
          <a:prstGeom prst="rect">
            <a:avLst/>
          </a:prstGeom>
          <a:noFill/>
          <a:ln>
            <a:noFill/>
          </a:ln>
        </p:spPr>
      </p:pic>
      <p:sp>
        <p:nvSpPr>
          <p:cNvPr id="1617" name="Google Shape;1617;p91"/>
          <p:cNvSpPr txBox="1"/>
          <p:nvPr/>
        </p:nvSpPr>
        <p:spPr>
          <a:xfrm>
            <a:off x="477981" y="214091"/>
            <a:ext cx="8520546" cy="489816"/>
          </a:xfrm>
          <a:prstGeom prst="rect">
            <a:avLst/>
          </a:prstGeom>
          <a:noFill/>
          <a:ln>
            <a:noFill/>
          </a:ln>
        </p:spPr>
        <p:txBody>
          <a:bodyPr anchorCtr="0" anchor="ctr" bIns="34275" lIns="68550" spcFirstLastPara="1" rIns="68550" wrap="square" tIns="34275">
            <a:noAutofit/>
          </a:bodyPr>
          <a:lstStyle/>
          <a:p>
            <a:pPr indent="0" lvl="0" marL="0" marR="0" rtl="0" algn="ctr">
              <a:lnSpc>
                <a:spcPct val="85000"/>
              </a:lnSpc>
              <a:spcBef>
                <a:spcPts val="0"/>
              </a:spcBef>
              <a:spcAft>
                <a:spcPts val="0"/>
              </a:spcAft>
              <a:buClr>
                <a:schemeClr val="dk1"/>
              </a:buClr>
              <a:buSzPts val="4000"/>
              <a:buFont typeface="Calibri"/>
              <a:buNone/>
            </a:pPr>
            <a:r>
              <a:rPr b="1" i="0" lang="en-US" sz="2400" u="none" cap="none" strike="noStrike">
                <a:solidFill>
                  <a:srgbClr val="002060"/>
                </a:solidFill>
                <a:latin typeface="Times New Roman"/>
                <a:ea typeface="Times New Roman"/>
                <a:cs typeface="Times New Roman"/>
                <a:sym typeface="Times New Roman"/>
              </a:rPr>
              <a:t>Creating the Control and Data Connection (Extra Information)</a:t>
            </a:r>
            <a:endParaRPr b="1" i="0" sz="2400" u="none" cap="none" strike="noStrike">
              <a:solidFill>
                <a:srgbClr val="002060"/>
              </a:solidFill>
              <a:latin typeface="Calibri"/>
              <a:ea typeface="Calibri"/>
              <a:cs typeface="Calibri"/>
              <a:sym typeface="Calibri"/>
            </a:endParaRPr>
          </a:p>
        </p:txBody>
      </p:sp>
      <p:cxnSp>
        <p:nvCxnSpPr>
          <p:cNvPr id="1618" name="Google Shape;1618;p91"/>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19" name="Google Shape;1619;p91"/>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20" name="Google Shape;1620;p91"/>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21" name="Google Shape;1621;p91"/>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22" name="Google Shape;1622;p91"/>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623" name="Google Shape;1623;p9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624" name="Google Shape;1624;p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1630" name="Google Shape;1630;p92"/>
          <p:cNvPicPr preferRelativeResize="0"/>
          <p:nvPr/>
        </p:nvPicPr>
        <p:blipFill rotWithShape="1">
          <a:blip r:embed="rId3">
            <a:alphaModFix/>
          </a:blip>
          <a:srcRect b="0" l="0" r="0" t="0"/>
          <a:stretch/>
        </p:blipFill>
        <p:spPr>
          <a:xfrm>
            <a:off x="727364" y="881069"/>
            <a:ext cx="7681999" cy="3815621"/>
          </a:xfrm>
          <a:prstGeom prst="rect">
            <a:avLst/>
          </a:prstGeom>
          <a:noFill/>
          <a:ln>
            <a:noFill/>
          </a:ln>
        </p:spPr>
      </p:pic>
      <p:sp>
        <p:nvSpPr>
          <p:cNvPr id="1631" name="Google Shape;1631;p92"/>
          <p:cNvSpPr txBox="1"/>
          <p:nvPr/>
        </p:nvSpPr>
        <p:spPr>
          <a:xfrm>
            <a:off x="477981" y="160337"/>
            <a:ext cx="8520546" cy="489816"/>
          </a:xfrm>
          <a:prstGeom prst="rect">
            <a:avLst/>
          </a:prstGeom>
          <a:noFill/>
          <a:ln>
            <a:noFill/>
          </a:ln>
        </p:spPr>
        <p:txBody>
          <a:bodyPr anchorCtr="0" anchor="ctr" bIns="34275" lIns="68550" spcFirstLastPara="1" rIns="68550" wrap="square" tIns="34275">
            <a:noAutofit/>
          </a:bodyPr>
          <a:lstStyle/>
          <a:p>
            <a:pPr indent="0" lvl="0" marL="0" marR="0" rtl="0" algn="ctr">
              <a:lnSpc>
                <a:spcPct val="85000"/>
              </a:lnSpc>
              <a:spcBef>
                <a:spcPts val="0"/>
              </a:spcBef>
              <a:spcAft>
                <a:spcPts val="0"/>
              </a:spcAft>
              <a:buClr>
                <a:schemeClr val="dk1"/>
              </a:buClr>
              <a:buSzPts val="4000"/>
              <a:buFont typeface="Calibri"/>
              <a:buNone/>
            </a:pPr>
            <a:r>
              <a:rPr b="1" i="0" lang="en-US" sz="2400" u="none" cap="none" strike="noStrike">
                <a:solidFill>
                  <a:srgbClr val="002060"/>
                </a:solidFill>
                <a:latin typeface="Times New Roman"/>
                <a:ea typeface="Times New Roman"/>
                <a:cs typeface="Times New Roman"/>
                <a:sym typeface="Times New Roman"/>
              </a:rPr>
              <a:t>Creating the Control and Data Connection (Extra Information)</a:t>
            </a:r>
            <a:endParaRPr b="1" i="0" sz="2400" u="none" cap="none" strike="noStrike">
              <a:solidFill>
                <a:srgbClr val="002060"/>
              </a:solidFill>
              <a:latin typeface="Calibri"/>
              <a:ea typeface="Calibri"/>
              <a:cs typeface="Calibri"/>
              <a:sym typeface="Calibri"/>
            </a:endParaRPr>
          </a:p>
        </p:txBody>
      </p:sp>
      <p:cxnSp>
        <p:nvCxnSpPr>
          <p:cNvPr id="1632" name="Google Shape;1632;p92"/>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33" name="Google Shape;1633;p92"/>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34" name="Google Shape;1634;p92"/>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35" name="Google Shape;1635;p92"/>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36" name="Google Shape;1636;p92"/>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637" name="Google Shape;1637;p9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638" name="Google Shape;1638;p9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93"/>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t>11/18/2022</a:t>
            </a:r>
            <a:endParaRPr/>
          </a:p>
        </p:txBody>
      </p:sp>
      <p:sp>
        <p:nvSpPr>
          <p:cNvPr id="1644" name="Google Shape;1644;p93"/>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t>Module 5              CN (CET2005B)           PPT         S3           SY BTech           2022-23</a:t>
            </a:r>
            <a:endParaRPr/>
          </a:p>
        </p:txBody>
      </p:sp>
      <p:sp>
        <p:nvSpPr>
          <p:cNvPr id="1645" name="Google Shape;1645;p93"/>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1646" name="Google Shape;1646;p93"/>
          <p:cNvSpPr txBox="1"/>
          <p:nvPr>
            <p:ph idx="4294967295" type="title"/>
          </p:nvPr>
        </p:nvSpPr>
        <p:spPr>
          <a:xfrm>
            <a:off x="179763" y="-9867"/>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b="1" lang="en-US">
                <a:solidFill>
                  <a:srgbClr val="C00000"/>
                </a:solidFill>
                <a:latin typeface="Times New Roman"/>
                <a:ea typeface="Times New Roman"/>
                <a:cs typeface="Times New Roman"/>
                <a:sym typeface="Times New Roman"/>
              </a:rPr>
              <a:t>File Management Commands</a:t>
            </a:r>
            <a:endParaRPr b="1">
              <a:solidFill>
                <a:srgbClr val="C00000"/>
              </a:solidFill>
              <a:latin typeface="Times New Roman"/>
              <a:ea typeface="Times New Roman"/>
              <a:cs typeface="Times New Roman"/>
              <a:sym typeface="Times New Roman"/>
            </a:endParaRPr>
          </a:p>
        </p:txBody>
      </p:sp>
      <p:pic>
        <p:nvPicPr>
          <p:cNvPr id="1647" name="Google Shape;1647;p93"/>
          <p:cNvPicPr preferRelativeResize="0"/>
          <p:nvPr>
            <p:ph idx="4294967295" type="body"/>
          </p:nvPr>
        </p:nvPicPr>
        <p:blipFill rotWithShape="1">
          <a:blip r:embed="rId3">
            <a:alphaModFix/>
          </a:blip>
          <a:srcRect b="0" l="0" r="0" t="0"/>
          <a:stretch/>
        </p:blipFill>
        <p:spPr>
          <a:xfrm>
            <a:off x="1113328" y="737648"/>
            <a:ext cx="6804025" cy="3855133"/>
          </a:xfrm>
          <a:prstGeom prst="rect">
            <a:avLst/>
          </a:prstGeom>
          <a:noFill/>
          <a:ln>
            <a:noFill/>
          </a:ln>
        </p:spPr>
      </p:pic>
      <p:cxnSp>
        <p:nvCxnSpPr>
          <p:cNvPr id="1648" name="Google Shape;1648;p93"/>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49" name="Google Shape;1649;p93"/>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50" name="Google Shape;1650;p93"/>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51" name="Google Shape;1651;p93"/>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52" name="Google Shape;1652;p93"/>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94"/>
          <p:cNvSpPr/>
          <p:nvPr/>
        </p:nvSpPr>
        <p:spPr>
          <a:xfrm>
            <a:off x="822960" y="1714500"/>
            <a:ext cx="808413" cy="374073"/>
          </a:xfrm>
          <a:prstGeom prst="rect">
            <a:avLst/>
          </a:prstGeom>
          <a:solidFill>
            <a:schemeClr val="accent1"/>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8" name="Google Shape;1658;p94"/>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659" name="Google Shape;1659;p94"/>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660" name="Google Shape;1660;p94"/>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61" name="Google Shape;1661;p94"/>
          <p:cNvSpPr txBox="1"/>
          <p:nvPr>
            <p:ph idx="4294967295" type="title"/>
          </p:nvPr>
        </p:nvSpPr>
        <p:spPr>
          <a:xfrm>
            <a:off x="0" y="206375"/>
            <a:ext cx="8229600" cy="369523"/>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a:solidFill>
                  <a:srgbClr val="C00000"/>
                </a:solidFill>
                <a:latin typeface="Times New Roman"/>
                <a:ea typeface="Times New Roman"/>
                <a:cs typeface="Times New Roman"/>
                <a:sym typeface="Times New Roman"/>
              </a:rPr>
              <a:t>File Transfer Commands</a:t>
            </a:r>
            <a:endParaRPr>
              <a:solidFill>
                <a:srgbClr val="C00000"/>
              </a:solidFill>
              <a:latin typeface="Times New Roman"/>
              <a:ea typeface="Times New Roman"/>
              <a:cs typeface="Times New Roman"/>
              <a:sym typeface="Times New Roman"/>
            </a:endParaRPr>
          </a:p>
        </p:txBody>
      </p:sp>
      <p:pic>
        <p:nvPicPr>
          <p:cNvPr id="1662" name="Google Shape;1662;p94"/>
          <p:cNvPicPr preferRelativeResize="0"/>
          <p:nvPr>
            <p:ph idx="4294967295" type="body"/>
          </p:nvPr>
        </p:nvPicPr>
        <p:blipFill rotWithShape="1">
          <a:blip r:embed="rId3">
            <a:alphaModFix/>
          </a:blip>
          <a:srcRect b="0" l="0" r="0" t="0"/>
          <a:stretch/>
        </p:blipFill>
        <p:spPr>
          <a:xfrm>
            <a:off x="748904" y="772475"/>
            <a:ext cx="8229600" cy="3813463"/>
          </a:xfrm>
          <a:prstGeom prst="rect">
            <a:avLst/>
          </a:prstGeom>
          <a:noFill/>
          <a:ln>
            <a:noFill/>
          </a:ln>
        </p:spPr>
      </p:pic>
      <p:cxnSp>
        <p:nvCxnSpPr>
          <p:cNvPr id="1663" name="Google Shape;1663;p94"/>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64" name="Google Shape;1664;p94"/>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65" name="Google Shape;1665;p94"/>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66" name="Google Shape;1666;p94"/>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67" name="Google Shape;1667;p94"/>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95"/>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673" name="Google Shape;1673;p95"/>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674" name="Google Shape;1674;p95"/>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75" name="Google Shape;1675;p95"/>
          <p:cNvSpPr txBox="1"/>
          <p:nvPr>
            <p:ph idx="4294967295" type="title"/>
          </p:nvPr>
        </p:nvSpPr>
        <p:spPr>
          <a:xfrm>
            <a:off x="0" y="-61872"/>
            <a:ext cx="8229600" cy="857250"/>
          </a:xfrm>
          <a:prstGeom prst="rect">
            <a:avLst/>
          </a:prstGeom>
          <a:noFill/>
          <a:ln>
            <a:noFill/>
          </a:ln>
        </p:spPr>
        <p:txBody>
          <a:bodyPr anchorCtr="0" anchor="ctr" bIns="34275" lIns="68550" spcFirstLastPara="1" rIns="68550" wrap="square" tIns="34275">
            <a:normAutofit/>
          </a:bodyPr>
          <a:lstStyle/>
          <a:p>
            <a:pPr indent="0" lvl="0" marL="0" rtl="0" algn="ctr">
              <a:lnSpc>
                <a:spcPct val="85000"/>
              </a:lnSpc>
              <a:spcBef>
                <a:spcPts val="0"/>
              </a:spcBef>
              <a:spcAft>
                <a:spcPts val="0"/>
              </a:spcAft>
              <a:buClr>
                <a:schemeClr val="dk1"/>
              </a:buClr>
              <a:buSzPts val="4000"/>
              <a:buNone/>
            </a:pPr>
            <a:r>
              <a:rPr lang="en-US" sz="5400">
                <a:latin typeface="Times New Roman"/>
                <a:ea typeface="Times New Roman"/>
                <a:cs typeface="Times New Roman"/>
                <a:sym typeface="Times New Roman"/>
              </a:rPr>
              <a:t>Responses</a:t>
            </a:r>
            <a:endParaRPr sz="5400">
              <a:latin typeface="Times New Roman"/>
              <a:ea typeface="Times New Roman"/>
              <a:cs typeface="Times New Roman"/>
              <a:sym typeface="Times New Roman"/>
            </a:endParaRPr>
          </a:p>
        </p:txBody>
      </p:sp>
      <p:cxnSp>
        <p:nvCxnSpPr>
          <p:cNvPr id="1676" name="Google Shape;1676;p95"/>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77" name="Google Shape;1677;p95"/>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78" name="Google Shape;1678;p95"/>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79" name="Google Shape;1679;p95"/>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80" name="Google Shape;1680;p95"/>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pic>
        <p:nvPicPr>
          <p:cNvPr id="1681" name="Google Shape;1681;p95"/>
          <p:cNvPicPr preferRelativeResize="0"/>
          <p:nvPr/>
        </p:nvPicPr>
        <p:blipFill rotWithShape="1">
          <a:blip r:embed="rId4">
            <a:alphaModFix/>
          </a:blip>
          <a:srcRect b="0" l="0" r="0" t="0"/>
          <a:stretch/>
        </p:blipFill>
        <p:spPr>
          <a:xfrm>
            <a:off x="2091035" y="813217"/>
            <a:ext cx="4638675" cy="38671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96"/>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687" name="Google Shape;1687;p96"/>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688" name="Google Shape;1688;p96"/>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689" name="Google Shape;1689;p96"/>
          <p:cNvSpPr txBox="1"/>
          <p:nvPr>
            <p:ph idx="4294967295" type="title"/>
          </p:nvPr>
        </p:nvSpPr>
        <p:spPr>
          <a:xfrm>
            <a:off x="-7737" y="83488"/>
            <a:ext cx="8229600" cy="472944"/>
          </a:xfrm>
          <a:prstGeom prst="rect">
            <a:avLst/>
          </a:prstGeom>
          <a:noFill/>
          <a:ln>
            <a:noFill/>
          </a:ln>
        </p:spPr>
        <p:txBody>
          <a:bodyPr anchorCtr="0" anchor="ctr" bIns="34275" lIns="68550" spcFirstLastPara="1" rIns="68550" wrap="square" tIns="34275">
            <a:noAutofit/>
          </a:bodyPr>
          <a:lstStyle/>
          <a:p>
            <a:pPr indent="0" lvl="0" marL="0" rtl="0" algn="ctr">
              <a:lnSpc>
                <a:spcPct val="85000"/>
              </a:lnSpc>
              <a:spcBef>
                <a:spcPts val="0"/>
              </a:spcBef>
              <a:spcAft>
                <a:spcPts val="0"/>
              </a:spcAft>
              <a:buClr>
                <a:schemeClr val="dk1"/>
              </a:buClr>
              <a:buSzPts val="4000"/>
              <a:buNone/>
            </a:pPr>
            <a:r>
              <a:rPr lang="en-US" sz="4000">
                <a:solidFill>
                  <a:srgbClr val="C00000"/>
                </a:solidFill>
                <a:latin typeface="Times New Roman"/>
                <a:ea typeface="Times New Roman"/>
                <a:cs typeface="Times New Roman"/>
                <a:sym typeface="Times New Roman"/>
              </a:rPr>
              <a:t>File Transfer Commands</a:t>
            </a:r>
            <a:endParaRPr sz="4000">
              <a:solidFill>
                <a:srgbClr val="C00000"/>
              </a:solidFill>
              <a:latin typeface="Times New Roman"/>
              <a:ea typeface="Times New Roman"/>
              <a:cs typeface="Times New Roman"/>
              <a:sym typeface="Times New Roman"/>
            </a:endParaRPr>
          </a:p>
        </p:txBody>
      </p:sp>
      <p:pic>
        <p:nvPicPr>
          <p:cNvPr id="1690" name="Google Shape;1690;p96"/>
          <p:cNvPicPr preferRelativeResize="0"/>
          <p:nvPr>
            <p:ph idx="4294967295" type="body"/>
          </p:nvPr>
        </p:nvPicPr>
        <p:blipFill rotWithShape="1">
          <a:blip r:embed="rId3">
            <a:alphaModFix/>
          </a:blip>
          <a:srcRect b="0" l="0" r="0" t="0"/>
          <a:stretch/>
        </p:blipFill>
        <p:spPr>
          <a:xfrm>
            <a:off x="1132609" y="2856713"/>
            <a:ext cx="6623050" cy="1755775"/>
          </a:xfrm>
          <a:prstGeom prst="rect">
            <a:avLst/>
          </a:prstGeom>
          <a:noFill/>
          <a:ln>
            <a:noFill/>
          </a:ln>
        </p:spPr>
      </p:pic>
      <p:sp>
        <p:nvSpPr>
          <p:cNvPr id="1691" name="Google Shape;1691;p96"/>
          <p:cNvSpPr/>
          <p:nvPr/>
        </p:nvSpPr>
        <p:spPr>
          <a:xfrm>
            <a:off x="708420" y="745405"/>
            <a:ext cx="8196589" cy="2008212"/>
          </a:xfrm>
          <a:prstGeom prst="rect">
            <a:avLst/>
          </a:prstGeom>
          <a:noFill/>
          <a:ln>
            <a:noFill/>
          </a:ln>
        </p:spPr>
        <p:txBody>
          <a:bodyPr anchorCtr="0" anchor="t" bIns="34275" lIns="68550" spcFirstLastPara="1" rIns="68550" wrap="square" tIns="34275">
            <a:spAutoFit/>
          </a:bodyPr>
          <a:lstStyle/>
          <a:p>
            <a:pPr indent="0" lvl="0" marL="0" marR="0" rtl="0" algn="just">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1. A file is to be </a:t>
            </a:r>
            <a:r>
              <a:rPr b="1" i="0" lang="en-US" sz="1800" u="none" cap="none" strike="noStrike">
                <a:solidFill>
                  <a:srgbClr val="002060"/>
                </a:solidFill>
                <a:latin typeface="Times New Roman"/>
                <a:ea typeface="Times New Roman"/>
                <a:cs typeface="Times New Roman"/>
                <a:sym typeface="Times New Roman"/>
              </a:rPr>
              <a:t>copied from the server to the client (download). </a:t>
            </a:r>
            <a:r>
              <a:rPr b="0" i="0" lang="en-US" sz="1800" u="none" cap="none" strike="noStrike">
                <a:solidFill>
                  <a:schemeClr val="dk1"/>
                </a:solidFill>
                <a:latin typeface="Times New Roman"/>
                <a:ea typeface="Times New Roman"/>
                <a:cs typeface="Times New Roman"/>
                <a:sym typeface="Times New Roman"/>
              </a:rPr>
              <a:t>This is called retrieving a file. It is done under the supervision of the </a:t>
            </a:r>
            <a:r>
              <a:rPr b="1" i="0" lang="en-US" sz="1800" u="none" cap="none" strike="noStrike">
                <a:solidFill>
                  <a:srgbClr val="C00000"/>
                </a:solidFill>
                <a:latin typeface="Times New Roman"/>
                <a:ea typeface="Times New Roman"/>
                <a:cs typeface="Times New Roman"/>
                <a:sym typeface="Times New Roman"/>
              </a:rPr>
              <a:t>RETR</a:t>
            </a:r>
            <a:r>
              <a:rPr b="0" i="0" lang="en-US" sz="1800" u="none" cap="none" strike="noStrike">
                <a:solidFill>
                  <a:schemeClr val="dk1"/>
                </a:solidFill>
                <a:latin typeface="Times New Roman"/>
                <a:ea typeface="Times New Roman"/>
                <a:cs typeface="Times New Roman"/>
                <a:sym typeface="Times New Roman"/>
              </a:rPr>
              <a:t> (Retrieve file)command.</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2.  A file is to be </a:t>
            </a:r>
            <a:r>
              <a:rPr b="1" i="0" lang="en-US" sz="1800" u="none" cap="none" strike="noStrike">
                <a:solidFill>
                  <a:srgbClr val="002060"/>
                </a:solidFill>
                <a:latin typeface="Times New Roman"/>
                <a:ea typeface="Times New Roman"/>
                <a:cs typeface="Times New Roman"/>
                <a:sym typeface="Times New Roman"/>
              </a:rPr>
              <a:t>copied from the client to the server (upload). </a:t>
            </a:r>
            <a:r>
              <a:rPr b="0" i="0" lang="en-US" sz="1800" u="none" cap="none" strike="noStrike">
                <a:solidFill>
                  <a:schemeClr val="dk1"/>
                </a:solidFill>
                <a:latin typeface="Times New Roman"/>
                <a:ea typeface="Times New Roman"/>
                <a:cs typeface="Times New Roman"/>
                <a:sym typeface="Times New Roman"/>
              </a:rPr>
              <a:t>This is called storing a file. It is done under the supervision of the </a:t>
            </a:r>
            <a:r>
              <a:rPr b="1" i="0" lang="en-US" sz="1800" u="none" cap="none" strike="noStrike">
                <a:solidFill>
                  <a:srgbClr val="C00000"/>
                </a:solidFill>
                <a:latin typeface="Times New Roman"/>
                <a:ea typeface="Times New Roman"/>
                <a:cs typeface="Times New Roman"/>
                <a:sym typeface="Times New Roman"/>
              </a:rPr>
              <a:t>STOR</a:t>
            </a:r>
            <a:r>
              <a:rPr b="0" i="0" lang="en-US" sz="1800" u="none" cap="none" strike="noStrike">
                <a:solidFill>
                  <a:schemeClr val="dk1"/>
                </a:solidFill>
                <a:latin typeface="Times New Roman"/>
                <a:ea typeface="Times New Roman"/>
                <a:cs typeface="Times New Roman"/>
                <a:sym typeface="Times New Roman"/>
              </a:rPr>
              <a:t> command.</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3.  A list of directory or file names is to be sent from the server to the client. This is done under the supervision of the </a:t>
            </a:r>
            <a:r>
              <a:rPr b="1" i="0" lang="en-US" sz="1800" u="none" cap="none" strike="noStrike">
                <a:solidFill>
                  <a:srgbClr val="002060"/>
                </a:solidFill>
                <a:latin typeface="Times New Roman"/>
                <a:ea typeface="Times New Roman"/>
                <a:cs typeface="Times New Roman"/>
                <a:sym typeface="Times New Roman"/>
              </a:rPr>
              <a:t>LIST</a:t>
            </a:r>
            <a:r>
              <a:rPr b="0" i="0" lang="en-US" sz="1800" u="none" cap="none" strike="noStrike">
                <a:solidFill>
                  <a:schemeClr val="dk1"/>
                </a:solidFill>
                <a:latin typeface="Times New Roman"/>
                <a:ea typeface="Times New Roman"/>
                <a:cs typeface="Times New Roman"/>
                <a:sym typeface="Times New Roman"/>
              </a:rPr>
              <a:t> command. Note that FTP treats a list of directory or file names as a file. It is sent over the data connection.</a:t>
            </a:r>
            <a:endParaRPr b="0" i="0" sz="1800" u="none" cap="none" strike="noStrike">
              <a:solidFill>
                <a:schemeClr val="dk1"/>
              </a:solidFill>
              <a:latin typeface="Times New Roman"/>
              <a:ea typeface="Times New Roman"/>
              <a:cs typeface="Times New Roman"/>
              <a:sym typeface="Times New Roman"/>
            </a:endParaRPr>
          </a:p>
        </p:txBody>
      </p:sp>
      <p:sp>
        <p:nvSpPr>
          <p:cNvPr id="1692" name="Google Shape;1692;p96"/>
          <p:cNvSpPr/>
          <p:nvPr/>
        </p:nvSpPr>
        <p:spPr>
          <a:xfrm>
            <a:off x="4909864" y="2841044"/>
            <a:ext cx="14718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STOR</a:t>
            </a:r>
            <a:r>
              <a:rPr b="0" i="0" lang="en-US" sz="1400" u="none" cap="none" strike="noStrike">
                <a:solidFill>
                  <a:schemeClr val="dk1"/>
                </a:solidFill>
                <a:latin typeface="Times New Roman"/>
                <a:ea typeface="Times New Roman"/>
                <a:cs typeface="Times New Roman"/>
                <a:sym typeface="Times New Roman"/>
              </a:rPr>
              <a:t> command.</a:t>
            </a:r>
            <a:endParaRPr b="0" i="0" sz="1000" u="none" cap="none" strike="noStrike">
              <a:solidFill>
                <a:srgbClr val="000000"/>
              </a:solidFill>
              <a:latin typeface="Times New Roman"/>
              <a:ea typeface="Times New Roman"/>
              <a:cs typeface="Times New Roman"/>
              <a:sym typeface="Times New Roman"/>
            </a:endParaRPr>
          </a:p>
        </p:txBody>
      </p:sp>
      <p:sp>
        <p:nvSpPr>
          <p:cNvPr id="1693" name="Google Shape;1693;p96"/>
          <p:cNvSpPr/>
          <p:nvPr/>
        </p:nvSpPr>
        <p:spPr>
          <a:xfrm>
            <a:off x="5114925" y="3776314"/>
            <a:ext cx="14830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Times New Roman"/>
                <a:ea typeface="Times New Roman"/>
                <a:cs typeface="Times New Roman"/>
                <a:sym typeface="Times New Roman"/>
              </a:rPr>
              <a:t>RETR</a:t>
            </a:r>
            <a:r>
              <a:rPr b="0" i="0" lang="en-US" sz="1400" u="none" cap="none" strike="noStrike">
                <a:solidFill>
                  <a:schemeClr val="dk1"/>
                </a:solidFill>
                <a:latin typeface="Times New Roman"/>
                <a:ea typeface="Times New Roman"/>
                <a:cs typeface="Times New Roman"/>
                <a:sym typeface="Times New Roman"/>
              </a:rPr>
              <a:t> command.</a:t>
            </a:r>
            <a:endParaRPr b="0" i="0" sz="1000" u="none" cap="none" strike="noStrike">
              <a:solidFill>
                <a:srgbClr val="000000"/>
              </a:solidFill>
              <a:latin typeface="Times New Roman"/>
              <a:ea typeface="Times New Roman"/>
              <a:cs typeface="Times New Roman"/>
              <a:sym typeface="Times New Roman"/>
            </a:endParaRPr>
          </a:p>
        </p:txBody>
      </p:sp>
      <p:sp>
        <p:nvSpPr>
          <p:cNvPr id="1694" name="Google Shape;1694;p96"/>
          <p:cNvSpPr/>
          <p:nvPr/>
        </p:nvSpPr>
        <p:spPr>
          <a:xfrm>
            <a:off x="5251418" y="4304711"/>
            <a:ext cx="14507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LIST</a:t>
            </a:r>
            <a:r>
              <a:rPr b="0" i="0" lang="en-US" sz="1400" u="none" cap="none" strike="noStrike">
                <a:solidFill>
                  <a:schemeClr val="dk1"/>
                </a:solidFill>
                <a:latin typeface="Times New Roman"/>
                <a:ea typeface="Times New Roman"/>
                <a:cs typeface="Times New Roman"/>
                <a:sym typeface="Times New Roman"/>
              </a:rPr>
              <a:t> command</a:t>
            </a:r>
            <a:endParaRPr b="0" i="0" sz="1400" u="none" cap="none" strike="noStrike">
              <a:solidFill>
                <a:srgbClr val="000000"/>
              </a:solidFill>
              <a:latin typeface="Times New Roman"/>
              <a:ea typeface="Times New Roman"/>
              <a:cs typeface="Times New Roman"/>
              <a:sym typeface="Times New Roman"/>
            </a:endParaRPr>
          </a:p>
        </p:txBody>
      </p:sp>
      <p:cxnSp>
        <p:nvCxnSpPr>
          <p:cNvPr id="1695" name="Google Shape;1695;p96"/>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696" name="Google Shape;1696;p96"/>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697" name="Google Shape;1697;p96"/>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698" name="Google Shape;1698;p96"/>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699" name="Google Shape;1699;p96"/>
          <p:cNvPicPr preferRelativeResize="0"/>
          <p:nvPr/>
        </p:nvPicPr>
        <p:blipFill rotWithShape="1">
          <a:blip r:embed="rId4">
            <a:alphaModFix/>
          </a:blip>
          <a:srcRect b="0" l="0" r="0" t="0"/>
          <a:stretch/>
        </p:blipFill>
        <p:spPr>
          <a:xfrm>
            <a:off x="41822" y="47021"/>
            <a:ext cx="538608" cy="597579"/>
          </a:xfrm>
          <a:prstGeom prst="rect">
            <a:avLst/>
          </a:prstGeom>
          <a:noFill/>
          <a:ln>
            <a:noFill/>
          </a:ln>
        </p:spPr>
      </p:pic>
      <p:sp>
        <p:nvSpPr>
          <p:cNvPr id="1700" name="Google Shape;1700;p96"/>
          <p:cNvSpPr/>
          <p:nvPr/>
        </p:nvSpPr>
        <p:spPr>
          <a:xfrm>
            <a:off x="5410928" y="2710038"/>
            <a:ext cx="712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upload</a:t>
            </a:r>
            <a:endParaRPr b="0" i="0" sz="1400" u="none" cap="none" strike="noStrike">
              <a:solidFill>
                <a:srgbClr val="000000"/>
              </a:solidFill>
              <a:latin typeface="Arial"/>
              <a:ea typeface="Arial"/>
              <a:cs typeface="Arial"/>
              <a:sym typeface="Arial"/>
            </a:endParaRPr>
          </a:p>
        </p:txBody>
      </p:sp>
      <p:sp>
        <p:nvSpPr>
          <p:cNvPr id="1701" name="Google Shape;1701;p96"/>
          <p:cNvSpPr/>
          <p:nvPr/>
        </p:nvSpPr>
        <p:spPr>
          <a:xfrm>
            <a:off x="2693668" y="3776314"/>
            <a:ext cx="9316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download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97"/>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07" name="Google Shape;1707;p97"/>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708" name="Google Shape;1708;p97"/>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09" name="Google Shape;1709;p97"/>
          <p:cNvSpPr txBox="1"/>
          <p:nvPr>
            <p:ph idx="4294967295" type="title"/>
          </p:nvPr>
        </p:nvSpPr>
        <p:spPr>
          <a:xfrm>
            <a:off x="-176590" y="-22621"/>
            <a:ext cx="9481705"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24137"/>
              <a:buNone/>
            </a:pPr>
            <a:r>
              <a:rPr lang="en-US">
                <a:solidFill>
                  <a:srgbClr val="C00000"/>
                </a:solidFill>
                <a:latin typeface="Times New Roman"/>
                <a:ea typeface="Times New Roman"/>
                <a:cs typeface="Times New Roman"/>
                <a:sym typeface="Times New Roman"/>
              </a:rPr>
              <a:t>       </a:t>
            </a:r>
            <a:r>
              <a:rPr lang="en-US" sz="2900">
                <a:solidFill>
                  <a:srgbClr val="C00000"/>
                </a:solidFill>
                <a:latin typeface="Times New Roman"/>
                <a:ea typeface="Times New Roman"/>
                <a:cs typeface="Times New Roman"/>
                <a:sym typeface="Times New Roman"/>
              </a:rPr>
              <a:t>Example of using FTP for retrieving a list of items in a directory</a:t>
            </a:r>
            <a:endParaRPr sz="2900">
              <a:solidFill>
                <a:srgbClr val="C00000"/>
              </a:solidFill>
              <a:latin typeface="Times New Roman"/>
              <a:ea typeface="Times New Roman"/>
              <a:cs typeface="Times New Roman"/>
              <a:sym typeface="Times New Roman"/>
            </a:endParaRPr>
          </a:p>
        </p:txBody>
      </p:sp>
      <p:pic>
        <p:nvPicPr>
          <p:cNvPr id="1710" name="Google Shape;1710;p97"/>
          <p:cNvPicPr preferRelativeResize="0"/>
          <p:nvPr/>
        </p:nvPicPr>
        <p:blipFill rotWithShape="1">
          <a:blip r:embed="rId3">
            <a:alphaModFix/>
          </a:blip>
          <a:srcRect b="0" l="0" r="0" t="0"/>
          <a:stretch/>
        </p:blipFill>
        <p:spPr>
          <a:xfrm>
            <a:off x="3855244" y="3045619"/>
            <a:ext cx="2488406" cy="1177529"/>
          </a:xfrm>
          <a:prstGeom prst="rect">
            <a:avLst/>
          </a:prstGeom>
          <a:noFill/>
          <a:ln>
            <a:noFill/>
          </a:ln>
        </p:spPr>
      </p:pic>
      <p:pic>
        <p:nvPicPr>
          <p:cNvPr id="1711" name="Google Shape;1711;p97"/>
          <p:cNvPicPr preferRelativeResize="0"/>
          <p:nvPr/>
        </p:nvPicPr>
        <p:blipFill rotWithShape="1">
          <a:blip r:embed="rId4">
            <a:alphaModFix/>
          </a:blip>
          <a:srcRect b="0" l="0" r="0" t="0"/>
          <a:stretch/>
        </p:blipFill>
        <p:spPr>
          <a:xfrm>
            <a:off x="971550" y="1045369"/>
            <a:ext cx="2701529" cy="4000500"/>
          </a:xfrm>
          <a:prstGeom prst="rect">
            <a:avLst/>
          </a:prstGeom>
          <a:noFill/>
          <a:ln>
            <a:noFill/>
          </a:ln>
        </p:spPr>
      </p:pic>
      <p:pic>
        <p:nvPicPr>
          <p:cNvPr id="1712" name="Google Shape;1712;p97"/>
          <p:cNvPicPr preferRelativeResize="0"/>
          <p:nvPr/>
        </p:nvPicPr>
        <p:blipFill rotWithShape="1">
          <a:blip r:embed="rId5">
            <a:alphaModFix/>
          </a:blip>
          <a:srcRect b="0" l="0" r="0" t="0"/>
          <a:stretch/>
        </p:blipFill>
        <p:spPr>
          <a:xfrm>
            <a:off x="1172766" y="1814420"/>
            <a:ext cx="2262188" cy="1791891"/>
          </a:xfrm>
          <a:prstGeom prst="rect">
            <a:avLst/>
          </a:prstGeom>
          <a:noFill/>
          <a:ln>
            <a:noFill/>
          </a:ln>
        </p:spPr>
      </p:pic>
      <p:pic>
        <p:nvPicPr>
          <p:cNvPr id="1713" name="Google Shape;1713;p97"/>
          <p:cNvPicPr preferRelativeResize="0"/>
          <p:nvPr/>
        </p:nvPicPr>
        <p:blipFill rotWithShape="1">
          <a:blip r:embed="rId6">
            <a:alphaModFix/>
          </a:blip>
          <a:srcRect b="0" l="0" r="0" t="0"/>
          <a:stretch/>
        </p:blipFill>
        <p:spPr>
          <a:xfrm>
            <a:off x="4114800" y="3731419"/>
            <a:ext cx="2008585" cy="634604"/>
          </a:xfrm>
          <a:prstGeom prst="rect">
            <a:avLst/>
          </a:prstGeom>
          <a:noFill/>
          <a:ln>
            <a:noFill/>
          </a:ln>
        </p:spPr>
      </p:pic>
      <p:pic>
        <p:nvPicPr>
          <p:cNvPr id="1714" name="Google Shape;1714;p97"/>
          <p:cNvPicPr preferRelativeResize="0"/>
          <p:nvPr/>
        </p:nvPicPr>
        <p:blipFill rotWithShape="1">
          <a:blip r:embed="rId7">
            <a:alphaModFix/>
          </a:blip>
          <a:srcRect b="0" l="0" r="0" t="0"/>
          <a:stretch/>
        </p:blipFill>
        <p:spPr>
          <a:xfrm>
            <a:off x="1195388" y="4532710"/>
            <a:ext cx="2239566" cy="553640"/>
          </a:xfrm>
          <a:prstGeom prst="rect">
            <a:avLst/>
          </a:prstGeom>
          <a:noFill/>
          <a:ln>
            <a:noFill/>
          </a:ln>
        </p:spPr>
      </p:pic>
      <p:pic>
        <p:nvPicPr>
          <p:cNvPr id="1715" name="Google Shape;1715;p97"/>
          <p:cNvPicPr preferRelativeResize="0"/>
          <p:nvPr/>
        </p:nvPicPr>
        <p:blipFill rotWithShape="1">
          <a:blip r:embed="rId8">
            <a:alphaModFix/>
          </a:blip>
          <a:srcRect b="0" l="0" r="0" t="0"/>
          <a:stretch/>
        </p:blipFill>
        <p:spPr>
          <a:xfrm>
            <a:off x="2012157" y="3845719"/>
            <a:ext cx="616744" cy="265510"/>
          </a:xfrm>
          <a:prstGeom prst="rect">
            <a:avLst/>
          </a:prstGeom>
          <a:noFill/>
          <a:ln>
            <a:noFill/>
          </a:ln>
        </p:spPr>
      </p:pic>
      <p:sp>
        <p:nvSpPr>
          <p:cNvPr id="1716" name="Google Shape;1716;p97"/>
          <p:cNvSpPr/>
          <p:nvPr/>
        </p:nvSpPr>
        <p:spPr>
          <a:xfrm>
            <a:off x="4403147" y="1047131"/>
            <a:ext cx="4572000"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202124"/>
                </a:solidFill>
                <a:latin typeface="Times New Roman"/>
                <a:ea typeface="Times New Roman"/>
                <a:cs typeface="Times New Roman"/>
                <a:sym typeface="Times New Roman"/>
              </a:rPr>
              <a:t>This protocol when used over PORT 8888 makes possible the transmission of a datagram message from one computer to an application running in another computer.</a:t>
            </a:r>
            <a:endParaRPr b="0" i="0" sz="1400" u="none" cap="none" strike="noStrike">
              <a:solidFill>
                <a:srgbClr val="000000"/>
              </a:solidFill>
              <a:latin typeface="Times New Roman"/>
              <a:ea typeface="Times New Roman"/>
              <a:cs typeface="Times New Roman"/>
              <a:sym typeface="Times New Roman"/>
            </a:endParaRPr>
          </a:p>
        </p:txBody>
      </p:sp>
      <p:cxnSp>
        <p:nvCxnSpPr>
          <p:cNvPr id="1717" name="Google Shape;1717;p97"/>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18" name="Google Shape;1718;p97"/>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19" name="Google Shape;1719;p97"/>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20" name="Google Shape;1720;p97"/>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21" name="Google Shape;1721;p97"/>
          <p:cNvPicPr preferRelativeResize="0"/>
          <p:nvPr/>
        </p:nvPicPr>
        <p:blipFill rotWithShape="1">
          <a:blip r:embed="rId9">
            <a:alphaModFix/>
          </a:blip>
          <a:srcRect b="0" l="0" r="0" t="0"/>
          <a:stretch/>
        </p:blipFill>
        <p:spPr>
          <a:xfrm>
            <a:off x="41822" y="47021"/>
            <a:ext cx="538608" cy="59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2000"/>
                                        <p:tgtEl>
                                          <p:spTgt spid="1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2000"/>
                                        <p:tgtEl>
                                          <p:spTgt spid="1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2000"/>
                                        <p:tgtEl>
                                          <p:spTgt spid="17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98"/>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27" name="Google Shape;1727;p98"/>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728" name="Google Shape;1728;p98"/>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29" name="Google Shape;1729;p98"/>
          <p:cNvSpPr txBox="1"/>
          <p:nvPr>
            <p:ph idx="4294967295" type="title"/>
          </p:nvPr>
        </p:nvSpPr>
        <p:spPr>
          <a:xfrm>
            <a:off x="-166743" y="83127"/>
            <a:ext cx="9351820"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236841"/>
              <a:buNone/>
            </a:pPr>
            <a:r>
              <a:rPr lang="en-US">
                <a:latin typeface="Times New Roman"/>
                <a:ea typeface="Times New Roman"/>
                <a:cs typeface="Times New Roman"/>
                <a:sym typeface="Times New Roman"/>
              </a:rPr>
              <a:t>       </a:t>
            </a:r>
            <a:r>
              <a:rPr b="1" lang="en-US" sz="3100">
                <a:solidFill>
                  <a:srgbClr val="C00000"/>
                </a:solidFill>
                <a:latin typeface="Times New Roman"/>
                <a:ea typeface="Times New Roman"/>
                <a:cs typeface="Times New Roman"/>
                <a:sym typeface="Times New Roman"/>
              </a:rPr>
              <a:t>Using FTP for retrieving a list of items in a directory  </a:t>
            </a:r>
            <a:r>
              <a:rPr lang="en-US" sz="1600">
                <a:latin typeface="Times New Roman"/>
                <a:ea typeface="Times New Roman"/>
                <a:cs typeface="Times New Roman"/>
                <a:sym typeface="Times New Roman"/>
              </a:rPr>
              <a:t>cont</a:t>
            </a:r>
            <a:endParaRPr sz="1600">
              <a:latin typeface="Times New Roman"/>
              <a:ea typeface="Times New Roman"/>
              <a:cs typeface="Times New Roman"/>
              <a:sym typeface="Times New Roman"/>
            </a:endParaRPr>
          </a:p>
        </p:txBody>
      </p:sp>
      <p:sp>
        <p:nvSpPr>
          <p:cNvPr id="1730" name="Google Shape;1730;p98"/>
          <p:cNvSpPr txBox="1"/>
          <p:nvPr>
            <p:ph idx="4294967295" type="body"/>
          </p:nvPr>
        </p:nvSpPr>
        <p:spPr>
          <a:xfrm>
            <a:off x="708420" y="787907"/>
            <a:ext cx="8229600" cy="3622675"/>
          </a:xfrm>
          <a:prstGeom prst="rect">
            <a:avLst/>
          </a:prstGeom>
          <a:noFill/>
          <a:ln>
            <a:noFill/>
          </a:ln>
        </p:spPr>
        <p:txBody>
          <a:bodyPr anchorCtr="0" anchor="t" bIns="34275" lIns="68550" spcFirstLastPara="1" rIns="68550" wrap="square" tIns="34275">
            <a:noAutofit/>
          </a:bodyPr>
          <a:lstStyle/>
          <a:p>
            <a:pPr indent="-257175" lvl="0" marL="257175" rtl="0" algn="just">
              <a:lnSpc>
                <a:spcPct val="100000"/>
              </a:lnSpc>
              <a:spcBef>
                <a:spcPts val="0"/>
              </a:spcBef>
              <a:spcAft>
                <a:spcPts val="0"/>
              </a:spcAft>
              <a:buClr>
                <a:schemeClr val="dk1"/>
              </a:buClr>
              <a:buSzPts val="2200"/>
              <a:buNone/>
            </a:pPr>
            <a:r>
              <a:rPr b="1" lang="en-US" sz="2000">
                <a:solidFill>
                  <a:schemeClr val="dk1"/>
                </a:solidFill>
                <a:latin typeface="Times New Roman"/>
                <a:ea typeface="Times New Roman"/>
                <a:cs typeface="Times New Roman"/>
                <a:sym typeface="Times New Roman"/>
              </a:rPr>
              <a:t>1</a:t>
            </a:r>
            <a:r>
              <a:rPr b="1" lang="en-US" sz="1800">
                <a:solidFill>
                  <a:schemeClr val="dk1"/>
                </a:solidFill>
                <a:latin typeface="Times New Roman"/>
                <a:ea typeface="Times New Roman"/>
                <a:cs typeface="Times New Roman"/>
                <a:sym typeface="Times New Roman"/>
              </a:rPr>
              <a:t>. After the control connection to port 21 is created, the FTP server sends the 220 (service </a:t>
            </a:r>
            <a:r>
              <a:rPr lang="en-US" sz="1800">
                <a:solidFill>
                  <a:schemeClr val="dk1"/>
                </a:solidFill>
                <a:latin typeface="Times New Roman"/>
                <a:ea typeface="Times New Roman"/>
                <a:cs typeface="Times New Roman"/>
                <a:sym typeface="Times New Roman"/>
              </a:rPr>
              <a:t>ready) response on the control connection.</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2. The client sends the USER command.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3. The server responds with 331 (user name is OK, password is required).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4. The client sends the PASS command.</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5. The server responds with 230 (user login is OK).</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6. The client issues a passive open on an ephemeral port for the data connection and sends the </a:t>
            </a:r>
            <a:r>
              <a:rPr lang="en-US" sz="1800">
                <a:solidFill>
                  <a:schemeClr val="dk1"/>
                </a:solidFill>
                <a:latin typeface="Times New Roman"/>
                <a:ea typeface="Times New Roman"/>
                <a:cs typeface="Times New Roman"/>
                <a:sym typeface="Times New Roman"/>
              </a:rPr>
              <a:t>PORT command (over the control connection) to give this port number to the server.</a:t>
            </a:r>
            <a:endParaRPr sz="1800">
              <a:solidFill>
                <a:schemeClr val="dk1"/>
              </a:solidFill>
              <a:latin typeface="Times New Roman"/>
              <a:ea typeface="Times New Roman"/>
              <a:cs typeface="Times New Roman"/>
              <a:sym typeface="Times New Roman"/>
            </a:endParaRPr>
          </a:p>
          <a:p>
            <a:pPr indent="-257175" lvl="0" marL="257175" rtl="0" algn="just">
              <a:lnSpc>
                <a:spcPct val="100000"/>
              </a:lnSpc>
              <a:spcBef>
                <a:spcPts val="0"/>
              </a:spcBef>
              <a:spcAft>
                <a:spcPts val="0"/>
              </a:spcAft>
              <a:buClr>
                <a:schemeClr val="dk1"/>
              </a:buClr>
              <a:buSzPts val="2100"/>
              <a:buNone/>
            </a:pPr>
            <a:r>
              <a:rPr b="1" lang="en-US" sz="1800">
                <a:solidFill>
                  <a:schemeClr val="dk1"/>
                </a:solidFill>
                <a:latin typeface="Times New Roman"/>
                <a:ea typeface="Times New Roman"/>
                <a:cs typeface="Times New Roman"/>
                <a:sym typeface="Times New Roman"/>
              </a:rPr>
              <a:t>7. The server does not open the connection at this time, but it prepares itself for issuing an </a:t>
            </a:r>
            <a:r>
              <a:rPr lang="en-US" sz="1800">
                <a:solidFill>
                  <a:schemeClr val="dk1"/>
                </a:solidFill>
                <a:latin typeface="Times New Roman"/>
                <a:ea typeface="Times New Roman"/>
                <a:cs typeface="Times New Roman"/>
                <a:sym typeface="Times New Roman"/>
              </a:rPr>
              <a:t>active open on the data connection between port 20 (server side) and the ephemeral port received from the client. It sends response 150 (data connection will open shortly).</a:t>
            </a:r>
            <a:endParaRPr sz="1800">
              <a:solidFill>
                <a:schemeClr val="dk1"/>
              </a:solidFill>
              <a:latin typeface="Times New Roman"/>
              <a:ea typeface="Times New Roman"/>
              <a:cs typeface="Times New Roman"/>
              <a:sym typeface="Times New Roman"/>
            </a:endParaRPr>
          </a:p>
        </p:txBody>
      </p:sp>
      <p:cxnSp>
        <p:nvCxnSpPr>
          <p:cNvPr id="1731" name="Google Shape;1731;p98"/>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32" name="Google Shape;1732;p98"/>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33" name="Google Shape;1733;p98"/>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34" name="Google Shape;1734;p98"/>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35" name="Google Shape;1735;p98"/>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99"/>
          <p:cNvSpPr txBox="1"/>
          <p:nvPr>
            <p:ph idx="10" type="dt"/>
          </p:nvPr>
        </p:nvSpPr>
        <p:spPr>
          <a:xfrm>
            <a:off x="822960" y="4844839"/>
            <a:ext cx="1854203"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100"/>
              <a:buNone/>
            </a:pPr>
            <a:r>
              <a:rPr lang="en-US">
                <a:latin typeface="Times New Roman"/>
                <a:ea typeface="Times New Roman"/>
                <a:cs typeface="Times New Roman"/>
                <a:sym typeface="Times New Roman"/>
              </a:rPr>
              <a:t>11/18/2022</a:t>
            </a:r>
            <a:endParaRPr>
              <a:latin typeface="Times New Roman"/>
              <a:ea typeface="Times New Roman"/>
              <a:cs typeface="Times New Roman"/>
              <a:sym typeface="Times New Roman"/>
            </a:endParaRPr>
          </a:p>
        </p:txBody>
      </p:sp>
      <p:sp>
        <p:nvSpPr>
          <p:cNvPr id="1741" name="Google Shape;1741;p99"/>
          <p:cNvSpPr txBox="1"/>
          <p:nvPr>
            <p:ph idx="11" type="ftr"/>
          </p:nvPr>
        </p:nvSpPr>
        <p:spPr>
          <a:xfrm>
            <a:off x="2764639" y="4844839"/>
            <a:ext cx="3617103" cy="273844"/>
          </a:xfrm>
          <a:prstGeom prst="rect">
            <a:avLst/>
          </a:prstGeom>
          <a:noFill/>
          <a:ln>
            <a:noFill/>
          </a:ln>
        </p:spPr>
        <p:txBody>
          <a:bodyPr anchorCtr="0" anchor="ctr" bIns="34275" lIns="68550" spcFirstLastPara="1" rIns="68550" wrap="square" tIns="34275">
            <a:noAutofit/>
          </a:bodyPr>
          <a:lstStyle/>
          <a:p>
            <a:pPr indent="0" lvl="0" marL="0" rtl="0" algn="ctr">
              <a:lnSpc>
                <a:spcPct val="100000"/>
              </a:lnSpc>
              <a:spcBef>
                <a:spcPts val="0"/>
              </a:spcBef>
              <a:spcAft>
                <a:spcPts val="0"/>
              </a:spcAft>
              <a:buSzPts val="1100"/>
              <a:buNone/>
            </a:pPr>
            <a:r>
              <a:rPr lang="en-US">
                <a:latin typeface="Times New Roman"/>
                <a:ea typeface="Times New Roman"/>
                <a:cs typeface="Times New Roman"/>
                <a:sym typeface="Times New Roman"/>
              </a:rPr>
              <a:t>Module 5              CN (CET2005B)           PPT         S3           SY BTech           2022-23</a:t>
            </a:r>
            <a:endParaRPr>
              <a:latin typeface="Times New Roman"/>
              <a:ea typeface="Times New Roman"/>
              <a:cs typeface="Times New Roman"/>
              <a:sym typeface="Times New Roman"/>
            </a:endParaRPr>
          </a:p>
        </p:txBody>
      </p:sp>
      <p:sp>
        <p:nvSpPr>
          <p:cNvPr id="1742" name="Google Shape;1742;p99"/>
          <p:cNvSpPr txBox="1"/>
          <p:nvPr>
            <p:ph idx="12" type="sldNum"/>
          </p:nvPr>
        </p:nvSpPr>
        <p:spPr>
          <a:xfrm>
            <a:off x="7425344" y="4844839"/>
            <a:ext cx="984019" cy="273844"/>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8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743" name="Google Shape;1743;p99"/>
          <p:cNvSpPr txBox="1"/>
          <p:nvPr>
            <p:ph idx="4294967295" type="title"/>
          </p:nvPr>
        </p:nvSpPr>
        <p:spPr>
          <a:xfrm>
            <a:off x="249382" y="-82815"/>
            <a:ext cx="8894618" cy="857250"/>
          </a:xfrm>
          <a:prstGeom prst="rect">
            <a:avLst/>
          </a:prstGeom>
          <a:noFill/>
          <a:ln>
            <a:noFill/>
          </a:ln>
        </p:spPr>
        <p:txBody>
          <a:bodyPr anchorCtr="0" anchor="ctr" bIns="34275" lIns="68550" spcFirstLastPara="1" rIns="68550" wrap="square" tIns="34275">
            <a:normAutofit fontScale="90000"/>
          </a:bodyPr>
          <a:lstStyle/>
          <a:p>
            <a:pPr indent="0" lvl="0" marL="0" rtl="0" algn="ctr">
              <a:lnSpc>
                <a:spcPct val="85000"/>
              </a:lnSpc>
              <a:spcBef>
                <a:spcPts val="0"/>
              </a:spcBef>
              <a:spcAft>
                <a:spcPts val="0"/>
              </a:spcAft>
              <a:buClr>
                <a:schemeClr val="dk1"/>
              </a:buClr>
              <a:buSzPct val="132963"/>
              <a:buNone/>
            </a:pPr>
            <a:r>
              <a:rPr b="1" lang="en-US">
                <a:solidFill>
                  <a:srgbClr val="C00000"/>
                </a:solidFill>
                <a:latin typeface="Times New Roman"/>
                <a:ea typeface="Times New Roman"/>
                <a:cs typeface="Times New Roman"/>
                <a:sym typeface="Times New Roman"/>
              </a:rPr>
              <a:t>    </a:t>
            </a:r>
            <a:r>
              <a:rPr b="1" lang="en-US" sz="2850">
                <a:solidFill>
                  <a:srgbClr val="C00000"/>
                </a:solidFill>
                <a:latin typeface="Times New Roman"/>
                <a:ea typeface="Times New Roman"/>
                <a:cs typeface="Times New Roman"/>
                <a:sym typeface="Times New Roman"/>
              </a:rPr>
              <a:t>Using FTP for retrieving a list of items in a directory    </a:t>
            </a:r>
            <a:r>
              <a:rPr lang="en-US" sz="2850">
                <a:latin typeface="Times New Roman"/>
                <a:ea typeface="Times New Roman"/>
                <a:cs typeface="Times New Roman"/>
                <a:sym typeface="Times New Roman"/>
              </a:rPr>
              <a:t>cont</a:t>
            </a:r>
            <a:endParaRPr sz="2850">
              <a:latin typeface="Times New Roman"/>
              <a:ea typeface="Times New Roman"/>
              <a:cs typeface="Times New Roman"/>
              <a:sym typeface="Times New Roman"/>
            </a:endParaRPr>
          </a:p>
        </p:txBody>
      </p:sp>
      <p:sp>
        <p:nvSpPr>
          <p:cNvPr id="1744" name="Google Shape;1744;p99"/>
          <p:cNvSpPr txBox="1"/>
          <p:nvPr>
            <p:ph idx="4294967295" type="body"/>
          </p:nvPr>
        </p:nvSpPr>
        <p:spPr>
          <a:xfrm>
            <a:off x="708420" y="774435"/>
            <a:ext cx="8229600" cy="3622675"/>
          </a:xfrm>
          <a:prstGeom prst="rect">
            <a:avLst/>
          </a:prstGeom>
          <a:noFill/>
          <a:ln>
            <a:noFill/>
          </a:ln>
        </p:spPr>
        <p:txBody>
          <a:bodyPr anchorCtr="0" anchor="t" bIns="34275" lIns="68550" spcFirstLastPara="1" rIns="68550" wrap="square" tIns="34275">
            <a:noAutofit/>
          </a:bodyPr>
          <a:lstStyle/>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8. The client sends the LIST message.</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9. Now the server responds with 125 and opens the data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10. </a:t>
            </a:r>
            <a:r>
              <a:rPr b="1" lang="en-US" sz="1575">
                <a:latin typeface="Times New Roman"/>
                <a:ea typeface="Times New Roman"/>
                <a:cs typeface="Times New Roman"/>
                <a:sym typeface="Times New Roman"/>
              </a:rPr>
              <a:t>The server then sends the list of the files or directories (as a file) on the data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lang="en-US" sz="1650">
                <a:latin typeface="Times New Roman"/>
                <a:ea typeface="Times New Roman"/>
                <a:cs typeface="Times New Roman"/>
                <a:sym typeface="Times New Roman"/>
              </a:rPr>
              <a:t>When the whole list (file) is sent, the server responds with 226 (closing data connection) over the control connection.</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11. </a:t>
            </a:r>
            <a:r>
              <a:rPr b="1" lang="en-US" sz="1575">
                <a:latin typeface="Times New Roman"/>
                <a:ea typeface="Times New Roman"/>
                <a:cs typeface="Times New Roman"/>
                <a:sym typeface="Times New Roman"/>
              </a:rPr>
              <a:t>The client now has two choices. It can use the QUIT command to request the closing of the</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lang="en-US" sz="1650">
                <a:latin typeface="Times New Roman"/>
                <a:ea typeface="Times New Roman"/>
                <a:cs typeface="Times New Roman"/>
                <a:sym typeface="Times New Roman"/>
              </a:rPr>
              <a:t>control connection or it can send another command to start another activity (and eventually open another data connection). In our example, the client sends a QUIT command.</a:t>
            </a:r>
            <a:endParaRPr>
              <a:latin typeface="Times New Roman"/>
              <a:ea typeface="Times New Roman"/>
              <a:cs typeface="Times New Roman"/>
              <a:sym typeface="Times New Roman"/>
            </a:endParaRPr>
          </a:p>
          <a:p>
            <a:pPr indent="-257175" lvl="0" marL="257175" rtl="0" algn="l">
              <a:lnSpc>
                <a:spcPct val="150000"/>
              </a:lnSpc>
              <a:spcBef>
                <a:spcPts val="0"/>
              </a:spcBef>
              <a:spcAft>
                <a:spcPts val="0"/>
              </a:spcAft>
              <a:buClr>
                <a:schemeClr val="dk1"/>
              </a:buClr>
              <a:buSzPts val="2200"/>
              <a:buNone/>
            </a:pPr>
            <a:r>
              <a:rPr b="1" lang="en-US" sz="1650">
                <a:latin typeface="Times New Roman"/>
                <a:ea typeface="Times New Roman"/>
                <a:cs typeface="Times New Roman"/>
                <a:sym typeface="Times New Roman"/>
              </a:rPr>
              <a:t>12. After receiving the QUIT command, the server responds with 221 (service closing) and then </a:t>
            </a:r>
            <a:r>
              <a:rPr lang="en-US" sz="1650">
                <a:latin typeface="Times New Roman"/>
                <a:ea typeface="Times New Roman"/>
                <a:cs typeface="Times New Roman"/>
                <a:sym typeface="Times New Roman"/>
              </a:rPr>
              <a:t>closes the control connection.</a:t>
            </a:r>
            <a:endParaRPr sz="1650">
              <a:latin typeface="Times New Roman"/>
              <a:ea typeface="Times New Roman"/>
              <a:cs typeface="Times New Roman"/>
              <a:sym typeface="Times New Roman"/>
            </a:endParaRPr>
          </a:p>
        </p:txBody>
      </p:sp>
      <p:cxnSp>
        <p:nvCxnSpPr>
          <p:cNvPr id="1745" name="Google Shape;1745;p99"/>
          <p:cNvCxnSpPr/>
          <p:nvPr/>
        </p:nvCxnSpPr>
        <p:spPr>
          <a:xfrm flipH="1" rot="10800000">
            <a:off x="41077" y="713656"/>
            <a:ext cx="9144000" cy="20782"/>
          </a:xfrm>
          <a:prstGeom prst="straightConnector1">
            <a:avLst/>
          </a:prstGeom>
          <a:noFill/>
          <a:ln cap="flat" cmpd="sng" w="9525">
            <a:solidFill>
              <a:srgbClr val="00B050"/>
            </a:solidFill>
            <a:prstDash val="solid"/>
            <a:round/>
            <a:headEnd len="sm" w="sm" type="none"/>
            <a:tailEnd len="sm" w="sm" type="none"/>
          </a:ln>
        </p:spPr>
      </p:cxnSp>
      <p:sp>
        <p:nvSpPr>
          <p:cNvPr id="1746" name="Google Shape;1746;p99"/>
          <p:cNvSpPr/>
          <p:nvPr/>
        </p:nvSpPr>
        <p:spPr>
          <a:xfrm>
            <a:off x="109539" y="4767263"/>
            <a:ext cx="353615" cy="342900"/>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1747" name="Google Shape;1747;p99"/>
          <p:cNvCxnSpPr/>
          <p:nvPr/>
        </p:nvCxnSpPr>
        <p:spPr>
          <a:xfrm flipH="1">
            <a:off x="580429" y="9798"/>
            <a:ext cx="10716" cy="5116115"/>
          </a:xfrm>
          <a:prstGeom prst="straightConnector1">
            <a:avLst/>
          </a:prstGeom>
          <a:noFill/>
          <a:ln cap="flat" cmpd="sng" w="15875">
            <a:solidFill>
              <a:srgbClr val="00B050"/>
            </a:solidFill>
            <a:prstDash val="solid"/>
            <a:round/>
            <a:headEnd len="sm" w="sm" type="none"/>
            <a:tailEnd len="sm" w="sm" type="none"/>
          </a:ln>
        </p:spPr>
      </p:cxnSp>
      <p:cxnSp>
        <p:nvCxnSpPr>
          <p:cNvPr id="1748" name="Google Shape;1748;p99"/>
          <p:cNvCxnSpPr/>
          <p:nvPr/>
        </p:nvCxnSpPr>
        <p:spPr>
          <a:xfrm>
            <a:off x="-7737" y="4698206"/>
            <a:ext cx="9144000" cy="0"/>
          </a:xfrm>
          <a:prstGeom prst="straightConnector1">
            <a:avLst/>
          </a:prstGeom>
          <a:noFill/>
          <a:ln cap="flat" cmpd="sng" w="15875">
            <a:solidFill>
              <a:srgbClr val="00B050"/>
            </a:solidFill>
            <a:prstDash val="solid"/>
            <a:round/>
            <a:headEnd len="sm" w="sm" type="none"/>
            <a:tailEnd len="sm" w="sm" type="none"/>
          </a:ln>
        </p:spPr>
      </p:cxnSp>
      <p:pic>
        <p:nvPicPr>
          <p:cNvPr id="1749" name="Google Shape;1749;p99"/>
          <p:cNvPicPr preferRelativeResize="0"/>
          <p:nvPr/>
        </p:nvPicPr>
        <p:blipFill rotWithShape="1">
          <a:blip r:embed="rId3">
            <a:alphaModFix/>
          </a:blip>
          <a:srcRect b="0" l="0" r="0" t="0"/>
          <a:stretch/>
        </p:blipFill>
        <p:spPr>
          <a:xfrm>
            <a:off x="41822" y="47021"/>
            <a:ext cx="538608" cy="5975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